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321" r:id="rId5"/>
    <p:sldId id="322" r:id="rId6"/>
    <p:sldId id="316" r:id="rId7"/>
    <p:sldId id="317" r:id="rId8"/>
    <p:sldId id="362" r:id="rId9"/>
    <p:sldId id="366" r:id="rId10"/>
    <p:sldId id="324" r:id="rId11"/>
    <p:sldId id="325" r:id="rId12"/>
    <p:sldId id="367" r:id="rId13"/>
    <p:sldId id="363" r:id="rId14"/>
    <p:sldId id="568" r:id="rId15"/>
    <p:sldId id="364" r:id="rId16"/>
    <p:sldId id="365" r:id="rId17"/>
    <p:sldId id="343" r:id="rId18"/>
    <p:sldId id="344" r:id="rId19"/>
    <p:sldId id="346" r:id="rId20"/>
    <p:sldId id="347" r:id="rId21"/>
    <p:sldId id="368" r:id="rId22"/>
    <p:sldId id="369" r:id="rId23"/>
    <p:sldId id="370" r:id="rId24"/>
    <p:sldId id="351" r:id="rId25"/>
    <p:sldId id="371" r:id="rId26"/>
    <p:sldId id="372" r:id="rId27"/>
    <p:sldId id="355" r:id="rId28"/>
    <p:sldId id="356" r:id="rId29"/>
    <p:sldId id="373" r:id="rId30"/>
    <p:sldId id="358" r:id="rId31"/>
    <p:sldId id="374" r:id="rId32"/>
    <p:sldId id="360" r:id="rId33"/>
    <p:sldId id="375" r:id="rId34"/>
    <p:sldId id="376" r:id="rId35"/>
    <p:sldId id="567" r:id="rId36"/>
    <p:sldId id="569" r:id="rId37"/>
    <p:sldId id="377" r:id="rId38"/>
    <p:sldId id="552" r:id="rId39"/>
    <p:sldId id="533" r:id="rId40"/>
    <p:sldId id="551" r:id="rId41"/>
    <p:sldId id="553" r:id="rId42"/>
    <p:sldId id="554" r:id="rId43"/>
    <p:sldId id="555" r:id="rId44"/>
    <p:sldId id="556" r:id="rId45"/>
    <p:sldId id="557" r:id="rId46"/>
    <p:sldId id="339" r:id="rId47"/>
    <p:sldId id="340" r:id="rId48"/>
    <p:sldId id="558" r:id="rId49"/>
    <p:sldId id="318" r:id="rId50"/>
    <p:sldId id="319" r:id="rId51"/>
    <p:sldId id="320" r:id="rId52"/>
    <p:sldId id="566" r:id="rId53"/>
    <p:sldId id="309" r:id="rId54"/>
  </p:sldIdLst>
  <p:sldSz cx="12192000" cy="6858000"/>
  <p:notesSz cx="6858000" cy="91440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A77D"/>
    <a:srgbClr val="DCF0F6"/>
    <a:srgbClr val="C6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3" autoAdjust="0"/>
    <p:restoredTop sz="95588" autoAdjust="0"/>
  </p:normalViewPr>
  <p:slideViewPr>
    <p:cSldViewPr snapToGrid="0" snapToObjects="1">
      <p:cViewPr varScale="1">
        <p:scale>
          <a:sx n="108" d="100"/>
          <a:sy n="108" d="100"/>
        </p:scale>
        <p:origin x="10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530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8AE613-EC06-FE45-A885-E4B5F77212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00229-F8A6-E848-9100-24AD5F50AE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0960-2E17-924D-AB39-BC71C1F534D0}" type="datetimeFigureOut">
              <a:rPr lang="en-US" smtClean="0"/>
              <a:t>5/31/24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C2746-3BB1-644C-BACF-5B249D3B3D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EF5A2-9E59-4745-AE0D-0C116BE21C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55C02-99EF-3142-A034-FFA5E140E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2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212DF-B547-034E-9D55-844744EDCCB8}" type="datetimeFigureOut">
              <a:rPr lang="en-US" smtClean="0"/>
              <a:t>5/31/24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2650C-019D-474D-B0CB-1967A812C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9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the prior case may not convince you of the need for a fusion panel, this one might… This is a case of a 24 </a:t>
            </a:r>
            <a:r>
              <a:rPr lang="en-US" dirty="0" err="1"/>
              <a:t>yo</a:t>
            </a:r>
            <a:r>
              <a:rPr lang="en-US" dirty="0"/>
              <a:t> female who comes to medical attention in 2019 for this large abdominal wall mass. The patient underwent a resection of this lesion. The tumor is composed of sheets of round monomorphic cells, with vesicular chromatin, small nucleoli and small amounts of cytoplasm.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1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0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5BEE-C5FC-444F-88C8-D2FC13C69E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73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9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80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86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55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the prior case may not convince you of the need for a fusion panel, this one might… This is a case of a 24 </a:t>
            </a:r>
            <a:r>
              <a:rPr lang="en-US" dirty="0" err="1"/>
              <a:t>yo</a:t>
            </a:r>
            <a:r>
              <a:rPr lang="en-US" dirty="0"/>
              <a:t> female who comes to medical attention in 2019 for this large abdominal wall mass. The patient underwent a resection of this lesion. The tumor is composed of sheets of round monomorphic cells, with vesicular chromatin, small nucleoli and small amounts of cytoplasm.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2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excision was considered a complete resection. The tumor was positive for INSM1 and synaptophysin and was signed out as a well differentiated neuroendocrine tumor. In June of 2020 this young lady developed a local recurrence which was diagnosed as a poorly differentiated small round cell tumor. She underwent 6 cycles of Ewing sarcoma chemotherapy protocol, followed by radiation and surgery. The lesion showed nearly complete pathologic response. In September of 2023 new scalp and brain </a:t>
            </a:r>
            <a:r>
              <a:rPr lang="en-US" dirty="0" err="1"/>
              <a:t>mets</a:t>
            </a:r>
            <a:r>
              <a:rPr lang="en-US" dirty="0"/>
              <a:t> were diagnosed. The morphology of the metastasis is shown here and is very similar to the initial tumor.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excision was considered a complete resection. The tumor was positive for INSM1 and synaptophysin and was signed out as a well differentiated neuroendocrine tumor. In June of 2020 this young lady developed a local recurrence which was diagnosed as a poorly differentiated small round cell tumor. She underwent 6 cycles of Ewing sarcoma chemotherapy protocol, followed by radiation and surgery. The lesion showed nearly complete pathologic response. In September of 2023 new scalp and brain </a:t>
            </a:r>
            <a:r>
              <a:rPr lang="en-US" dirty="0" err="1"/>
              <a:t>mets</a:t>
            </a:r>
            <a:r>
              <a:rPr lang="en-US" dirty="0"/>
              <a:t> were diagnosed. The morphology of the metastasis is shown here and is very similar to the initial tumor.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9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material was submitted to a sarcoma fusion panel which demonstrated a LSM14A::NR4A3 gene fusion. I diagnosed this tumor as an </a:t>
            </a:r>
            <a:r>
              <a:rPr lang="en-US" dirty="0" err="1"/>
              <a:t>extraskeletal</a:t>
            </a:r>
            <a:r>
              <a:rPr lang="en-US" dirty="0"/>
              <a:t> myxoid chondrosarcoma.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30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5775" y="731838"/>
            <a:ext cx="6515100" cy="3663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47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11283-9BEF-4BC5-AA49-ACF4ED9220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7473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2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5BEE-C5FC-444F-88C8-D2FC13C69E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8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5BEE-C5FC-444F-88C8-D2FC13C69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8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3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7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157EC-8AE0-E74C-B053-2306AEAA55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1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7054194D-963F-AA45-BA2C-6847CADDE5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421705" cy="6987209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1EDF93E-204A-6444-8042-C8E0DD78B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623848"/>
            <a:ext cx="6294783" cy="13394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defRPr sz="3200" b="1" i="0">
                <a:solidFill>
                  <a:srgbClr val="C61D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Bold 32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5CEF1FB5-3D92-5346-A74A-822FEDEEB3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5630"/>
            <a:ext cx="2833674" cy="78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FD1D0-DEDA-354D-BE10-22E8F18992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616503"/>
            <a:ext cx="5492710" cy="331902"/>
          </a:xfrm>
        </p:spPr>
        <p:txBody>
          <a:bodyPr anchor="ctr">
            <a:noAutofit/>
          </a:bodyPr>
          <a:lstStyle>
            <a:lvl1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Date – Arial Regular 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2226A-B598-8A46-8F61-DEF9EE24D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263049"/>
            <a:ext cx="5492710" cy="331902"/>
          </a:xfrm>
        </p:spPr>
        <p:txBody>
          <a:bodyPr>
            <a:noAutofit/>
          </a:bodyPr>
          <a:lstStyle>
            <a:lvl1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Meeting Name (Optional) – Arial Regular 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547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/ Media Slid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DFCB71-F5B3-958E-A829-DAA419B0B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8EF333-C45A-D3F0-5F96-434F759733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A1C2D7-8083-1696-91CD-8BF0226BC92B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33EB0-D777-A20E-455E-9F68A680A9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458851"/>
            <a:ext cx="11119314" cy="69365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1F4D734-9665-B2AC-5FE4-8F881B0BA20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0314" y="1306513"/>
            <a:ext cx="7686261" cy="4484687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[Insert chart, graph or other media]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B2F268-5AEA-9DF8-AC05-2769C13BC767}"/>
              </a:ext>
            </a:extLst>
          </p:cNvPr>
          <p:cNvSpPr/>
          <p:nvPr userDrawn="1"/>
        </p:nvSpPr>
        <p:spPr>
          <a:xfrm>
            <a:off x="8408504" y="1306804"/>
            <a:ext cx="3253182" cy="448439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37E4ED84-CDD4-FB79-16BE-50DA382693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16258" y="1480929"/>
            <a:ext cx="2862470" cy="41446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800">
                <a:latin typeface="+mn-lt"/>
              </a:defRPr>
            </a:lvl4pPr>
            <a:lvl5pPr marL="1828800" indent="0">
              <a:buNone/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3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C7AA03-6387-0F3B-A054-21D8E81AD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A6D937-BF54-326D-4DFB-5DB2E058F4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27D723-77E8-B05F-F314-65C207EA8F21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F2C339-3252-D7F1-B1FB-A1A78EF63D1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3400" y="1310614"/>
            <a:ext cx="5468934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04ED6E-AC03-C7C5-37F6-5C189C662C7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200" y="1310614"/>
            <a:ext cx="5468933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D384314-CB61-FC70-E8EC-63EFF5EEDD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0" y="458851"/>
            <a:ext cx="11119315" cy="69365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7AF24B22-314F-DB05-FEEE-8F0E8BB5E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2200" y="3747601"/>
            <a:ext cx="5468932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321BE8BC-15A1-1A33-43BF-417AD10079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3400" y="3747600"/>
            <a:ext cx="5468932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5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9493D2-EC6F-8411-923F-2E35AF99FC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0A4AA-E95E-7878-A807-2A4364AB4C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95C8C-AB96-40BE-ECF9-9C0C71D6AB48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93F2E8-E3AE-20E9-B326-AC2EC354711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3399" y="1310614"/>
            <a:ext cx="3609109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1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A507FBC-3D48-1B30-26EB-E13E0801F34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82711" y="1310614"/>
            <a:ext cx="3609109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3CF714B-C879-1139-2785-E32BA0A76A7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32024" y="1310614"/>
            <a:ext cx="3609109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5595EF1-1CCD-3FE3-2E88-A7A981EDF6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0" y="458851"/>
            <a:ext cx="11119315" cy="69365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821FAA73-AF6A-BF2D-654E-BA36C8BF0B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3400" y="3747600"/>
            <a:ext cx="3609107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608344D1-7514-000C-3479-0845292BBD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2711" y="3751461"/>
            <a:ext cx="3609107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F035D98-BD83-2C62-A227-6A525E30B3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32022" y="3756827"/>
            <a:ext cx="3609107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476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264F91-06AF-E94F-A13A-1950521D05F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3400" y="1310614"/>
            <a:ext cx="2646220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1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588546-9299-044E-A099-9D09733A982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353904" y="1310614"/>
            <a:ext cx="2646220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2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711A3ED-5F14-6F4D-A6D1-CB4FDDBD822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74408" y="1310614"/>
            <a:ext cx="2646220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3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CDF3C17-7E3D-C249-8ED8-3EF7B93A91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994913" y="1310614"/>
            <a:ext cx="2646220" cy="2322154"/>
          </a:xfrm>
        </p:spPr>
        <p:txBody>
          <a:bodyPr>
            <a:normAutofit/>
          </a:bodyPr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Frutiger LT Std 45 Light" panose="020B0402020204020204" pitchFamily="34" charset="0"/>
              </a:defRPr>
            </a:lvl2pPr>
            <a:lvl3pPr>
              <a:defRPr sz="1800" b="0" i="0">
                <a:latin typeface="Frutiger LT Std 45 Light" panose="020B0402020204020204" pitchFamily="34" charset="0"/>
              </a:defRPr>
            </a:lvl3pPr>
            <a:lvl4pPr>
              <a:defRPr sz="1600" b="0" i="0">
                <a:latin typeface="Frutiger LT Std 45 Light" panose="020B0402020204020204" pitchFamily="34" charset="0"/>
              </a:defRPr>
            </a:lvl4pPr>
            <a:lvl5pPr>
              <a:defRPr sz="1600" b="0" i="0">
                <a:latin typeface="Frutiger LT Std 45 Light" panose="020B0402020204020204" pitchFamily="34" charset="0"/>
              </a:defRPr>
            </a:lvl5pPr>
          </a:lstStyle>
          <a:p>
            <a:r>
              <a:rPr lang="en-US" dirty="0"/>
              <a:t>Comparison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FEA47-F1ED-F49B-440D-CFDCCC822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9C0F8-DF6E-6577-49EC-725B99031E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E08F71-1A43-C07C-37A3-2617E6C20D74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ACF1FD-180D-8D25-5133-F1C229D0D2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0" y="458851"/>
            <a:ext cx="11119315" cy="69365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E54922B6-6CE5-B4C7-3D5C-F1267B6FE4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3400" y="3747600"/>
            <a:ext cx="2646219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C6BC47D1-DDC8-1CC0-7D77-EA5FE47E93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3904" y="3747599"/>
            <a:ext cx="2646219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BC19CC7-6C68-B3A1-AF76-52552EE2CD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4409" y="3747598"/>
            <a:ext cx="2646219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4C99C612-84AC-1834-1683-F47F5CE520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4914" y="3747597"/>
            <a:ext cx="2646219" cy="20343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014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9BA7-1E83-024D-9261-BF871FE8C6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399" y="3548271"/>
            <a:ext cx="7070035" cy="1050664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 – Arial Regular 28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BB8F909-5465-5E41-BBAA-3A40923EF1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4810539"/>
            <a:ext cx="7070034" cy="98066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 i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Arial Regular 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151F4-C4E2-716A-0F28-8B864B456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6DE5E-D532-7D68-6FBA-C3AD95CAE6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ADEFE-F2B1-A7EA-2BEE-1A43C3A2F64F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43114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3307-60B8-49A5-92A7-F3410639A936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F933-7EDA-4139-9B1A-1371D4199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3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543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92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F823-D905-BB3E-BC12-287BD6DD2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AECAA-F7A2-B077-30B3-4CA8B5651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1DCE0-F24F-89F3-2B70-ED85BB36B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62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funnel chart&#10;&#10;Description automatically generated">
            <a:extLst>
              <a:ext uri="{FF2B5EF4-FFF2-40B4-BE49-F238E27FC236}">
                <a16:creationId xmlns:a16="http://schemas.microsoft.com/office/drawing/2014/main" id="{29B963CE-FC57-7647-B512-9029D3EEC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49BA7-1E83-024D-9261-BF871FE8C6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9627" y="3647089"/>
            <a:ext cx="8983087" cy="152400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New Chapter - Arial Regular 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0865D-0E98-833B-F651-0891D287BF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75311-5A99-4706-C80F-794BDA667FAE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AA96BD3-60D0-9D4F-A82F-881AAB8C00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28148" y="1306805"/>
            <a:ext cx="4924567" cy="44843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[Insert photo]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BDAD39-0BF2-B542-82C3-DBD9FCC52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0" y="458851"/>
            <a:ext cx="11119315" cy="69365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CABE29-201A-E140-A7C5-641602481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2FAD1-A284-73A2-081A-2CDC97A691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4C363-2B74-3295-6991-009FAA0F8796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4310EC40-2376-FF93-0903-097C4EF0E2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306513"/>
            <a:ext cx="5937250" cy="44846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lnSpc>
                <a:spcPct val="100000"/>
              </a:lnSpc>
              <a:defRPr sz="1800">
                <a:latin typeface="+mn-lt"/>
              </a:defRPr>
            </a:lvl2pPr>
            <a:lvl3pPr>
              <a:lnSpc>
                <a:spcPct val="100000"/>
              </a:lnSpc>
              <a:defRPr sz="1800">
                <a:latin typeface="+mn-lt"/>
              </a:defRPr>
            </a:lvl3pPr>
            <a:lvl4pPr>
              <a:lnSpc>
                <a:spcPct val="100000"/>
              </a:lnSpc>
              <a:defRPr sz="1800">
                <a:latin typeface="+mn-lt"/>
              </a:defRPr>
            </a:lvl4pPr>
            <a:lvl5pPr>
              <a:lnSpc>
                <a:spcPct val="100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108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AA96BD3-60D0-9D4F-A82F-881AAB8C00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" y="1306805"/>
            <a:ext cx="4924567" cy="44843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[Insert photo]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BDAD39-0BF2-B542-82C3-DBD9FCC52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0" y="458851"/>
            <a:ext cx="11119315" cy="69365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CABE29-201A-E140-A7C5-641602481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2FAD1-A284-73A2-081A-2CDC97A691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4C363-2B74-3295-6991-009FAA0F8796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8B987078-E7D3-1348-2A79-6730F7C049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34557" y="1306513"/>
            <a:ext cx="5937250" cy="44846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lnSpc>
                <a:spcPct val="100000"/>
              </a:lnSpc>
              <a:defRPr sz="1800" b="0">
                <a:latin typeface="+mn-lt"/>
              </a:defRPr>
            </a:lvl2pPr>
            <a:lvl3pPr>
              <a:lnSpc>
                <a:spcPct val="100000"/>
              </a:lnSpc>
              <a:defRPr sz="1800" b="0">
                <a:latin typeface="+mn-lt"/>
              </a:defRPr>
            </a:lvl3pPr>
            <a:lvl4pPr>
              <a:lnSpc>
                <a:spcPct val="100000"/>
              </a:lnSpc>
              <a:defRPr sz="1800" b="0">
                <a:latin typeface="+mn-lt"/>
              </a:defRPr>
            </a:lvl4pPr>
            <a:lvl5pPr>
              <a:lnSpc>
                <a:spcPct val="100000"/>
              </a:lnSpc>
              <a:defRPr sz="1800" b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83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BDAD39-0BF2-B542-82C3-DBD9FCC52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458851"/>
            <a:ext cx="11119314" cy="69365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E076E-C927-57F9-A973-D44C359E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B2C81-59AD-70A4-446F-19397BD1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2A9972-F0E8-E1C2-0372-0AA615118095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4AC54C4-39AA-F551-F6C6-DCE26D7A6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306513"/>
            <a:ext cx="11138407" cy="44846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lnSpc>
                <a:spcPct val="100000"/>
              </a:lnSpc>
              <a:defRPr sz="1800" b="0">
                <a:latin typeface="+mn-lt"/>
              </a:defRPr>
            </a:lvl2pPr>
            <a:lvl3pPr>
              <a:lnSpc>
                <a:spcPct val="100000"/>
              </a:lnSpc>
              <a:defRPr sz="1800" b="0">
                <a:latin typeface="+mn-lt"/>
              </a:defRPr>
            </a:lvl3pPr>
            <a:lvl4pPr>
              <a:lnSpc>
                <a:spcPct val="100000"/>
              </a:lnSpc>
              <a:defRPr sz="1800" b="0">
                <a:latin typeface="+mn-lt"/>
              </a:defRPr>
            </a:lvl4pPr>
            <a:lvl5pPr>
              <a:lnSpc>
                <a:spcPct val="100000"/>
              </a:lnSpc>
              <a:defRPr sz="1800" b="0">
                <a:latin typeface="+mn-lt"/>
              </a:defRPr>
            </a:lvl5pPr>
          </a:lstStyle>
          <a:p>
            <a:pPr lvl="0"/>
            <a:r>
              <a:rPr lang="en-US" dirty="0"/>
              <a:t>This is a one column slide.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83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BDAD39-0BF2-B542-82C3-DBD9FCC52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458851"/>
            <a:ext cx="11119314" cy="69365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E076E-C927-57F9-A973-D44C359E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B2C81-59AD-70A4-446F-19397BD1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2A9972-F0E8-E1C2-0372-0AA615118095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4AC54C4-39AA-F551-F6C6-DCE26D7A6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306513"/>
            <a:ext cx="11138407" cy="4484687"/>
          </a:xfrm>
        </p:spPr>
        <p:txBody>
          <a:bodyPr numCol="2" spcCol="182880"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lnSpc>
                <a:spcPct val="100000"/>
              </a:lnSpc>
              <a:defRPr sz="1800" b="0">
                <a:latin typeface="+mn-lt"/>
              </a:defRPr>
            </a:lvl2pPr>
            <a:lvl3pPr>
              <a:lnSpc>
                <a:spcPct val="100000"/>
              </a:lnSpc>
              <a:defRPr sz="1800" b="0">
                <a:latin typeface="+mn-lt"/>
              </a:defRPr>
            </a:lvl3pPr>
            <a:lvl4pPr>
              <a:lnSpc>
                <a:spcPct val="100000"/>
              </a:lnSpc>
              <a:defRPr sz="1800" b="0">
                <a:latin typeface="+mn-lt"/>
              </a:defRPr>
            </a:lvl4pPr>
            <a:lvl5pPr>
              <a:lnSpc>
                <a:spcPct val="100000"/>
              </a:lnSpc>
              <a:defRPr sz="1800" b="0">
                <a:latin typeface="+mn-lt"/>
              </a:defRPr>
            </a:lvl5pPr>
          </a:lstStyle>
          <a:p>
            <a:pPr lvl="0"/>
            <a:r>
              <a:rPr lang="en-US" dirty="0"/>
              <a:t>This is a two column slide.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87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BDAD39-0BF2-B542-82C3-DBD9FCC52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458851"/>
            <a:ext cx="11119314" cy="69365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E076E-C927-57F9-A973-D44C359E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B2C81-59AD-70A4-446F-19397BD1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2A9972-F0E8-E1C2-0372-0AA615118095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4AC54C4-39AA-F551-F6C6-DCE26D7A6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306513"/>
            <a:ext cx="11138407" cy="4484687"/>
          </a:xfrm>
        </p:spPr>
        <p:txBody>
          <a:bodyPr numCol="3" spcCol="182880"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lnSpc>
                <a:spcPct val="100000"/>
              </a:lnSpc>
              <a:defRPr sz="1800" b="0">
                <a:latin typeface="+mn-lt"/>
              </a:defRPr>
            </a:lvl2pPr>
            <a:lvl3pPr>
              <a:lnSpc>
                <a:spcPct val="100000"/>
              </a:lnSpc>
              <a:defRPr sz="1800" b="0">
                <a:latin typeface="+mn-lt"/>
              </a:defRPr>
            </a:lvl3pPr>
            <a:lvl4pPr>
              <a:lnSpc>
                <a:spcPct val="100000"/>
              </a:lnSpc>
              <a:defRPr sz="1800" b="0">
                <a:latin typeface="+mn-lt"/>
              </a:defRPr>
            </a:lvl4pPr>
            <a:lvl5pPr>
              <a:lnSpc>
                <a:spcPct val="100000"/>
              </a:lnSpc>
              <a:defRPr sz="1800" b="0">
                <a:latin typeface="+mn-lt"/>
              </a:defRPr>
            </a:lvl5pPr>
          </a:lstStyle>
          <a:p>
            <a:pPr lvl="0"/>
            <a:r>
              <a:rPr lang="en-US" dirty="0"/>
              <a:t>This is a three column slide.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9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BDAD39-0BF2-B542-82C3-DBD9FCC52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458851"/>
            <a:ext cx="11119314" cy="69365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E076E-C927-57F9-A973-D44C359E55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B2C81-59AD-70A4-446F-19397BD1D1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2A9972-F0E8-E1C2-0372-0AA615118095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6426E9-2710-ECC9-0B16-70EB1B882A9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3400" y="1306513"/>
            <a:ext cx="11119314" cy="4484687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[Insert chart, graph or other media]</a:t>
            </a:r>
          </a:p>
        </p:txBody>
      </p:sp>
    </p:spTree>
    <p:extLst>
      <p:ext uri="{BB962C8B-B14F-4D97-AF65-F5344CB8AC3E}">
        <p14:creationId xmlns:p14="http://schemas.microsoft.com/office/powerpoint/2010/main" val="3675651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/ Media Slid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81F5C-EFCA-3043-8C88-4F1F7226A03E}"/>
              </a:ext>
            </a:extLst>
          </p:cNvPr>
          <p:cNvSpPr/>
          <p:nvPr userDrawn="1"/>
        </p:nvSpPr>
        <p:spPr>
          <a:xfrm>
            <a:off x="533399" y="1306804"/>
            <a:ext cx="3253182" cy="448439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FCB71-F5B3-958E-A829-DAA419B0B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96460"/>
            <a:ext cx="12192000" cy="167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8EF333-C45A-D3F0-5F96-434F759733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" y="5989901"/>
            <a:ext cx="1314944" cy="591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A1C2D7-8083-1696-91CD-8BF0226BC92B}"/>
              </a:ext>
            </a:extLst>
          </p:cNvPr>
          <p:cNvSpPr txBox="1"/>
          <p:nvPr userDrawn="1"/>
        </p:nvSpPr>
        <p:spPr>
          <a:xfrm>
            <a:off x="9207062" y="6264624"/>
            <a:ext cx="244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Cleveland, Ohio  |  </a:t>
            </a:r>
            <a:fld id="{30530AB4-95B1-7E43-92F5-08650780D90C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33EB0-D777-A20E-455E-9F68A680A9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1" y="458851"/>
            <a:ext cx="11119314" cy="69365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61D2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– Arial Regular 28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4EDB2B-2C57-6CA4-F61B-72C109F2E1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965989" y="1306513"/>
            <a:ext cx="7686261" cy="4484687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[Insert chart, graph or other media]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6EBD4DE6-529F-CB6A-26D1-24F283C18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1153" y="1480929"/>
            <a:ext cx="2862470" cy="414461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48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41614-F10F-0543-A180-984E857A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06212-EF84-B744-9A5F-F123DF6E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08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Subtitle</a:t>
            </a:r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102384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72" r:id="rId3"/>
    <p:sldLayoutId id="2147483682" r:id="rId4"/>
    <p:sldLayoutId id="2147483681" r:id="rId5"/>
    <p:sldLayoutId id="2147483685" r:id="rId6"/>
    <p:sldLayoutId id="2147483686" r:id="rId7"/>
    <p:sldLayoutId id="2147483684" r:id="rId8"/>
    <p:sldLayoutId id="2147483683" r:id="rId9"/>
    <p:sldLayoutId id="2147483673" r:id="rId10"/>
    <p:sldLayoutId id="2147483677" r:id="rId11"/>
    <p:sldLayoutId id="2147483666" r:id="rId12"/>
    <p:sldLayoutId id="2147483667" r:id="rId13"/>
    <p:sldLayoutId id="2147483661" r:id="rId14"/>
    <p:sldLayoutId id="2147483687" r:id="rId15"/>
    <p:sldLayoutId id="2147483688" r:id="rId16"/>
    <p:sldLayoutId id="2147483689" r:id="rId17"/>
    <p:sldLayoutId id="2147483690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Frutiger LT Std 55 Roman" panose="020B06020202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Frutiger LT Std 45 Light" panose="020B0402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6A02-B8F6-D94B-A16C-E05D4C7F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4155"/>
            <a:ext cx="7010400" cy="1665838"/>
          </a:xfrm>
        </p:spPr>
        <p:txBody>
          <a:bodyPr>
            <a:normAutofit/>
          </a:bodyPr>
          <a:lstStyle/>
          <a:p>
            <a:r>
              <a:rPr lang="en-US" dirty="0"/>
              <a:t>Optimizing Small Biopsies in Soft Tissue and Bone</a:t>
            </a:r>
            <a:br>
              <a:rPr lang="en-US" dirty="0"/>
            </a:br>
            <a:r>
              <a:rPr lang="en-US" sz="2400" i="1" dirty="0"/>
              <a:t>Ancillary Studies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46896-1357-E04A-9386-B22041EBC5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2487360"/>
            <a:ext cx="5492710" cy="331902"/>
          </a:xfrm>
        </p:spPr>
        <p:txBody>
          <a:bodyPr/>
          <a:lstStyle/>
          <a:p>
            <a:r>
              <a:rPr lang="en-US" altLang="en-US" dirty="0"/>
              <a:t>June 1</a:t>
            </a:r>
            <a:r>
              <a:rPr lang="en-US" altLang="en-US" baseline="30000" dirty="0"/>
              <a:t>st</a:t>
            </a:r>
            <a:r>
              <a:rPr lang="en-US" altLang="en-US" dirty="0"/>
              <a:t>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E6733-41F5-B843-911A-A66686DE6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00" y="2942284"/>
            <a:ext cx="6860275" cy="12674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200" dirty="0"/>
              <a:t>Alessandra F. Nascimento, MD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Division Chief, Anatomic Pathology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Director, Bone and Soft Tissue Pathology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Associate Professor, Case Western Reserve University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18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7C33E3-AFFA-B8BE-3589-22088E3B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25" y="519968"/>
            <a:ext cx="11159149" cy="2617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7F6B9-ED4F-9E14-9ABC-3720205F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611" y="3189849"/>
            <a:ext cx="2042963" cy="130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CA328-5757-6A3C-160A-E2A4C49B7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52" y="3519481"/>
            <a:ext cx="10656022" cy="2510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85EAF-8F6A-67A2-6A7D-62CBF287C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811" y="5484115"/>
            <a:ext cx="46736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0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F0F933-7EDA-4139-9B1A-1371D419958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17610-DBAA-F265-5A61-659DDBC5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Immunohistochemistry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1" y="1306513"/>
            <a:ext cx="4627074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turnaround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Interobserver</a:t>
            </a:r>
            <a:r>
              <a:rPr lang="en-US" dirty="0"/>
              <a:t> reproducibility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“Generic IHC” is often insufficient for diagnosis in soft tissue pathology</a:t>
            </a:r>
          </a:p>
          <a:p>
            <a:pPr marL="971550" lvl="1" indent="-285750"/>
            <a:r>
              <a:rPr lang="en-US" dirty="0"/>
              <a:t>CD34, SMA, </a:t>
            </a:r>
            <a:r>
              <a:rPr lang="en-US" dirty="0" err="1"/>
              <a:t>desmin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Sensitivity and specificity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3AECB3-A4EC-86FE-D1DF-B263A1E9B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77389"/>
              </p:ext>
            </p:extLst>
          </p:nvPr>
        </p:nvGraphicFramePr>
        <p:xfrm>
          <a:off x="5160475" y="1400016"/>
          <a:ext cx="5433390" cy="429768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{93296810-A885-4BE3-A3E7-6D5BEEA58F35}</a:tableStyleId>
              </a:tblPr>
              <a:tblGrid>
                <a:gridCol w="1811130">
                  <a:extLst>
                    <a:ext uri="{9D8B030D-6E8A-4147-A177-3AD203B41FA5}">
                      <a16:colId xmlns:a16="http://schemas.microsoft.com/office/drawing/2014/main" val="1247107134"/>
                    </a:ext>
                  </a:extLst>
                </a:gridCol>
                <a:gridCol w="1811130">
                  <a:extLst>
                    <a:ext uri="{9D8B030D-6E8A-4147-A177-3AD203B41FA5}">
                      <a16:colId xmlns:a16="http://schemas.microsoft.com/office/drawing/2014/main" val="84379065"/>
                    </a:ext>
                  </a:extLst>
                </a:gridCol>
                <a:gridCol w="1811130">
                  <a:extLst>
                    <a:ext uri="{9D8B030D-6E8A-4147-A177-3AD203B41FA5}">
                      <a16:colId xmlns:a16="http://schemas.microsoft.com/office/drawing/2014/main" val="4289938835"/>
                    </a:ext>
                  </a:extLst>
                </a:gridCol>
              </a:tblGrid>
              <a:tr h="32892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Antibodies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339634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FOSB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RB1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831219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𝛽-catenin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H3K27me3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ROS1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160781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BCOR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MDM2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SDHB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350109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CAMTA1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MUC4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SMARCA4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208505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CCNB3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MYC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SMARCB1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811452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CDK4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NKX2-2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TFE3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8201484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DOG1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PAX3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TLE1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550413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ETV4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PDGFRA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9145331"/>
                  </a:ext>
                </a:extLst>
              </a:tr>
              <a:tr h="32892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SS18-SSX fusion AB (E9X9V) and SSX-specific AB (E5A2C)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1883169"/>
                  </a:ext>
                </a:extLst>
              </a:tr>
              <a:tr h="3289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 G34W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H3 K36M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SATB2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330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9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#1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1" y="1306513"/>
            <a:ext cx="5562600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52 yo female with a recent diagnosis of invasive ductal carcinoma of the breast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axillary node</a:t>
            </a:r>
          </a:p>
          <a:p>
            <a:pPr lvl="1"/>
            <a:r>
              <a:rPr lang="en-US" dirty="0"/>
              <a:t>3 cm mobile nodule in axillary 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differential diagnosis</a:t>
            </a:r>
          </a:p>
          <a:p>
            <a:pPr lvl="1"/>
            <a:r>
              <a:rPr lang="en-US" dirty="0"/>
              <a:t>Metastatic carcinoma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A25E7-CECA-FC8C-C94A-F9D10ABB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986" y="458851"/>
            <a:ext cx="4995470" cy="576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44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0" t="3774" r="18730" b="4424"/>
          <a:stretch/>
        </p:blipFill>
        <p:spPr>
          <a:xfrm>
            <a:off x="569203" y="935081"/>
            <a:ext cx="4505899" cy="359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r="14129"/>
          <a:stretch/>
        </p:blipFill>
        <p:spPr>
          <a:xfrm>
            <a:off x="5726904" y="348012"/>
            <a:ext cx="5508435" cy="4768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6300" y="5288097"/>
            <a:ext cx="11619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Left axillary lymph node, biopsy:</a:t>
            </a:r>
          </a:p>
          <a:p>
            <a:r>
              <a:rPr lang="en-US" sz="2000" dirty="0"/>
              <a:t>-- LOW GRADE MYXOID NEOPLASM; SEE NOTE.</a:t>
            </a:r>
          </a:p>
          <a:p>
            <a:r>
              <a:rPr lang="en-US" sz="2000" dirty="0"/>
              <a:t>-- IHC: positive for CD34, and negative for S100, CK7, </a:t>
            </a:r>
            <a:r>
              <a:rPr lang="en-US" sz="2000" dirty="0" err="1"/>
              <a:t>desmin</a:t>
            </a:r>
            <a:r>
              <a:rPr lang="en-US" sz="2000" dirty="0"/>
              <a:t>, SOX10, CAM 5.2, EMA and AE1/AE3</a:t>
            </a:r>
          </a:p>
        </p:txBody>
      </p:sp>
    </p:spTree>
    <p:extLst>
      <p:ext uri="{BB962C8B-B14F-4D97-AF65-F5344CB8AC3E}">
        <p14:creationId xmlns:p14="http://schemas.microsoft.com/office/powerpoint/2010/main" val="18149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40E1-3D0D-2A3A-EA8E-44A4801D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Myxoid Tumors of Soft Tissue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DE4CF-38EF-2FD6-8D16-603B4B48C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Ganglion cyst</a:t>
            </a:r>
          </a:p>
          <a:p>
            <a:r>
              <a:rPr lang="en-US" dirty="0"/>
              <a:t>Intramuscular/cellular myxoma</a:t>
            </a:r>
          </a:p>
          <a:p>
            <a:r>
              <a:rPr lang="en-US" dirty="0" err="1"/>
              <a:t>Juxtaarticular</a:t>
            </a:r>
            <a:r>
              <a:rPr lang="en-US" dirty="0"/>
              <a:t> myxoma</a:t>
            </a:r>
          </a:p>
          <a:p>
            <a:r>
              <a:rPr lang="en-US" dirty="0"/>
              <a:t>Dermal nerve sheath myxoma</a:t>
            </a:r>
          </a:p>
          <a:p>
            <a:r>
              <a:rPr lang="en-US" dirty="0"/>
              <a:t>Superficial acral </a:t>
            </a:r>
            <a:r>
              <a:rPr lang="en-US" dirty="0" err="1"/>
              <a:t>fibromyxoma</a:t>
            </a:r>
            <a:endParaRPr lang="en-US" dirty="0"/>
          </a:p>
          <a:p>
            <a:r>
              <a:rPr lang="en-US" dirty="0"/>
              <a:t>Superficial angiomyxoma</a:t>
            </a:r>
          </a:p>
          <a:p>
            <a:r>
              <a:rPr lang="en-US" dirty="0"/>
              <a:t>Deep (“aggressive”) angiomyxoma</a:t>
            </a:r>
          </a:p>
          <a:p>
            <a:r>
              <a:rPr lang="en-US" dirty="0"/>
              <a:t>Myoepithelial tumors</a:t>
            </a:r>
          </a:p>
          <a:p>
            <a:r>
              <a:rPr lang="en-US" dirty="0" err="1"/>
              <a:t>Ossigying</a:t>
            </a:r>
            <a:r>
              <a:rPr lang="en-US" dirty="0"/>
              <a:t> </a:t>
            </a:r>
            <a:r>
              <a:rPr lang="en-US" dirty="0" err="1"/>
              <a:t>fibromyxoid</a:t>
            </a:r>
            <a:r>
              <a:rPr lang="en-US" dirty="0"/>
              <a:t> tumor</a:t>
            </a:r>
          </a:p>
          <a:p>
            <a:r>
              <a:rPr lang="en-US" dirty="0" err="1"/>
              <a:t>Myxoinflammatory</a:t>
            </a:r>
            <a:r>
              <a:rPr lang="en-US" dirty="0"/>
              <a:t> fibroblastic sarcoma</a:t>
            </a:r>
          </a:p>
          <a:p>
            <a:r>
              <a:rPr lang="en-US" dirty="0"/>
              <a:t>Myxofibrosarcoma</a:t>
            </a:r>
          </a:p>
          <a:p>
            <a:r>
              <a:rPr lang="en-US" dirty="0"/>
              <a:t>Myxoid liposarcoma</a:t>
            </a:r>
          </a:p>
          <a:p>
            <a:r>
              <a:rPr lang="en-US" dirty="0" err="1"/>
              <a:t>Extraskeletal</a:t>
            </a:r>
            <a:r>
              <a:rPr lang="en-US" dirty="0"/>
              <a:t> myxoid chondrosarcoma</a:t>
            </a:r>
          </a:p>
          <a:p>
            <a:r>
              <a:rPr lang="en-US" dirty="0"/>
              <a:t>LG </a:t>
            </a:r>
            <a:r>
              <a:rPr lang="en-US" dirty="0" err="1"/>
              <a:t>fibromyxoid</a:t>
            </a:r>
            <a:r>
              <a:rPr lang="en-US" dirty="0"/>
              <a:t> sarcoma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5E177-D6E9-3A54-8B7F-0DD6D994AE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dirty="0"/>
              <a:t>Other Tumors with myxoid stroma</a:t>
            </a:r>
          </a:p>
          <a:p>
            <a:pPr lvl="1"/>
            <a:r>
              <a:rPr lang="en-US" sz="3600" dirty="0"/>
              <a:t>Myxoid nodular fasciitis</a:t>
            </a:r>
          </a:p>
          <a:p>
            <a:pPr lvl="1"/>
            <a:r>
              <a:rPr lang="en-US" sz="3600" dirty="0"/>
              <a:t>Myxoid nerve sheath tumors</a:t>
            </a:r>
          </a:p>
          <a:p>
            <a:pPr lvl="1"/>
            <a:r>
              <a:rPr lang="en-US" sz="3600" dirty="0"/>
              <a:t>Myxoid DFSP</a:t>
            </a:r>
          </a:p>
          <a:p>
            <a:pPr lvl="1"/>
            <a:r>
              <a:rPr lang="en-US" sz="3600" dirty="0"/>
              <a:t>Myxoid SFT</a:t>
            </a:r>
          </a:p>
          <a:p>
            <a:pPr lvl="1"/>
            <a:r>
              <a:rPr lang="en-US" sz="3600" dirty="0"/>
              <a:t>Myxoid synovial sarcoma</a:t>
            </a:r>
          </a:p>
        </p:txBody>
      </p:sp>
      <p:sp>
        <p:nvSpPr>
          <p:cNvPr id="5" name="Bevel 4">
            <a:extLst>
              <a:ext uri="{FF2B5EF4-FFF2-40B4-BE49-F238E27FC236}">
                <a16:creationId xmlns:a16="http://schemas.microsoft.com/office/drawing/2014/main" id="{0406772F-8989-4205-3FA9-3D1D71D74A2B}"/>
              </a:ext>
            </a:extLst>
          </p:cNvPr>
          <p:cNvSpPr/>
          <p:nvPr/>
        </p:nvSpPr>
        <p:spPr>
          <a:xfrm>
            <a:off x="6311039" y="4137133"/>
            <a:ext cx="4903922" cy="2355742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i="1" dirty="0">
                <a:ln/>
                <a:solidFill>
                  <a:sysClr val="windowText" lastClr="000000"/>
                </a:solidFill>
              </a:rPr>
              <a:t>Depth of location</a:t>
            </a:r>
          </a:p>
          <a:p>
            <a:r>
              <a:rPr lang="en-US" b="1" i="1" dirty="0">
                <a:ln/>
                <a:solidFill>
                  <a:sysClr val="windowText" lastClr="000000"/>
                </a:solidFill>
              </a:rPr>
              <a:t>Extent of the myxoid stroma</a:t>
            </a:r>
          </a:p>
          <a:p>
            <a:r>
              <a:rPr lang="en-US" b="1" i="1" dirty="0">
                <a:ln/>
                <a:solidFill>
                  <a:sysClr val="windowText" lastClr="000000"/>
                </a:solidFill>
              </a:rPr>
              <a:t>Presence/absence of pleomorphism</a:t>
            </a:r>
          </a:p>
          <a:p>
            <a:r>
              <a:rPr lang="en-US" b="1" i="1" dirty="0">
                <a:ln/>
                <a:solidFill>
                  <a:sysClr val="windowText" lastClr="000000"/>
                </a:solidFill>
              </a:rPr>
              <a:t>Presence of distinctive vasculature</a:t>
            </a:r>
          </a:p>
        </p:txBody>
      </p:sp>
    </p:spTree>
    <p:extLst>
      <p:ext uri="{BB962C8B-B14F-4D97-AF65-F5344CB8AC3E}">
        <p14:creationId xmlns:p14="http://schemas.microsoft.com/office/powerpoint/2010/main" val="21850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t="3482" r="6353" b="5292"/>
          <a:stretch/>
        </p:blipFill>
        <p:spPr>
          <a:xfrm>
            <a:off x="143220" y="154236"/>
            <a:ext cx="4571999" cy="2717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26"/>
          <a:stretch/>
        </p:blipFill>
        <p:spPr>
          <a:xfrm>
            <a:off x="4814371" y="1591603"/>
            <a:ext cx="7238082" cy="51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34936"/>
          <a:stretch/>
        </p:blipFill>
        <p:spPr>
          <a:xfrm>
            <a:off x="77117" y="82681"/>
            <a:ext cx="5993176" cy="5194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7" r="20042"/>
          <a:stretch/>
        </p:blipFill>
        <p:spPr>
          <a:xfrm>
            <a:off x="6134636" y="82681"/>
            <a:ext cx="5982159" cy="5194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15" y="4935548"/>
            <a:ext cx="77457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CD34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48224" y="4935548"/>
            <a:ext cx="86857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3748" y="5420299"/>
            <a:ext cx="9794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axillary mass, excision:</a:t>
            </a:r>
          </a:p>
          <a:p>
            <a:r>
              <a:rPr lang="en-US" dirty="0"/>
              <a:t>-- SOLITARY FIBROUS TUMOR (2.6 CM), LOW RISK, WITH SUBTOTAL MYXOID STROMA</a:t>
            </a:r>
          </a:p>
          <a:p>
            <a:r>
              <a:rPr lang="en-US" dirty="0"/>
              <a:t>-- IHC: positive for CD34 and STAT6</a:t>
            </a:r>
          </a:p>
          <a:p>
            <a:r>
              <a:rPr lang="en-US" dirty="0"/>
              <a:t>-- Sarcoma fusion NGS demonstrated </a:t>
            </a:r>
            <a:r>
              <a:rPr lang="en-US" i="1" dirty="0"/>
              <a:t>NAB2::STAT6 </a:t>
            </a:r>
            <a:r>
              <a:rPr lang="en-US" dirty="0"/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1379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4B8A5-AB1B-323B-F80B-990395F84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Solitary Fibrous Tumor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84E64-2B53-21CD-3EB2-0B3987580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1" y="1306513"/>
            <a:ext cx="5724180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Anatomically ubiquitous fibroblastic neoplasm</a:t>
            </a:r>
          </a:p>
          <a:p>
            <a:pPr lvl="1"/>
            <a:r>
              <a:rPr lang="en-US" dirty="0"/>
              <a:t>70-90% are deeply located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 and women;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Distinct morphology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CD34 positivity in 95%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Variants:</a:t>
            </a:r>
          </a:p>
          <a:p>
            <a:pPr lvl="1"/>
            <a:r>
              <a:rPr lang="en-US" dirty="0"/>
              <a:t>Fat-forming, giant cell-rich, dedifferentiated SFT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A93DF35C-F74F-4309-BB49-6EBAB2816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50" y="1152506"/>
            <a:ext cx="5518446" cy="4138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772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A7F20-53A5-88BC-1D42-4D19F9DFA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Solitary Fibrous Tumor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086DD-C559-6723-83D4-6D85DBFC8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98" y="1011304"/>
            <a:ext cx="5615460" cy="1484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929B4-DB3C-045A-49C0-F0B498F4C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98" y="2495645"/>
            <a:ext cx="1993900" cy="16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EBAD1-D4D7-6C02-B83A-A3D4B89E41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33"/>
          <a:stretch/>
        </p:blipFill>
        <p:spPr>
          <a:xfrm>
            <a:off x="796304" y="2660745"/>
            <a:ext cx="4978048" cy="2627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F8050-24B3-8EAA-12A4-121338FA0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462" y="362638"/>
            <a:ext cx="5391839" cy="1078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35031-3DB7-1273-270D-B21155A20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462" y="1537219"/>
            <a:ext cx="2654300" cy="20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3AF0C-24AB-92B4-FEA1-1E89246B8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612" y="1836632"/>
            <a:ext cx="2429108" cy="1864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D2DDDE-E910-E292-B008-7D63FCFE3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984" y="3797487"/>
            <a:ext cx="4708793" cy="2360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7A5EF-5282-3ACF-CD93-03F4D03B1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1920" y="5310607"/>
            <a:ext cx="3372432" cy="12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4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Dr. Alessandra Nascimento declares she has no </a:t>
            </a:r>
            <a:br>
              <a:rPr lang="en-US" dirty="0"/>
            </a:br>
            <a:r>
              <a:rPr lang="en-US" dirty="0"/>
              <a:t>conflict(s) of interest to disclose </a:t>
            </a:r>
            <a:br>
              <a:rPr lang="en-US" dirty="0"/>
            </a:br>
            <a:br>
              <a:rPr lang="pt-BR" dirty="0"/>
            </a:br>
            <a:r>
              <a:rPr lang="pt-BR" sz="2400" dirty="0"/>
              <a:t>RDC Nº 96/08 da ANVISA</a:t>
            </a:r>
          </a:p>
        </p:txBody>
      </p:sp>
    </p:spTree>
    <p:extLst>
      <p:ext uri="{BB962C8B-B14F-4D97-AF65-F5344CB8AC3E}">
        <p14:creationId xmlns:p14="http://schemas.microsoft.com/office/powerpoint/2010/main" val="379254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2DF8-8C53-D277-67A8-F8279E4D4E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CF162-147A-5AC2-934C-63A0C1ACDE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70 </a:t>
            </a:r>
            <a:r>
              <a:rPr lang="en-US" dirty="0" err="1"/>
              <a:t>yo</a:t>
            </a:r>
            <a:r>
              <a:rPr lang="en-US" dirty="0"/>
              <a:t> female with a lump on the 2</a:t>
            </a:r>
            <a:r>
              <a:rPr lang="en-US" baseline="30000" dirty="0"/>
              <a:t>nd</a:t>
            </a:r>
            <a:r>
              <a:rPr lang="en-US" dirty="0"/>
              <a:t> right toe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CD6E6-EDAF-0063-3FB8-51B3BD4D0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8" t="10051" r="36035" b="11990"/>
          <a:stretch/>
        </p:blipFill>
        <p:spPr>
          <a:xfrm>
            <a:off x="533399" y="1765309"/>
            <a:ext cx="3366361" cy="4179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6C4AA-4A07-1245-924A-030B535C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19" y="2280172"/>
            <a:ext cx="7813412" cy="32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37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r="19167"/>
          <a:stretch/>
        </p:blipFill>
        <p:spPr>
          <a:xfrm>
            <a:off x="1277957" y="193683"/>
            <a:ext cx="4781320" cy="3257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27054"/>
          <a:stretch/>
        </p:blipFill>
        <p:spPr>
          <a:xfrm>
            <a:off x="6202497" y="193683"/>
            <a:ext cx="4738708" cy="3257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7957" y="3082249"/>
            <a:ext cx="112082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AE1/AE3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56705" y="3090643"/>
            <a:ext cx="68480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3590544"/>
            <a:ext cx="4194048" cy="314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96" y="3590544"/>
            <a:ext cx="4194048" cy="3145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5229" y="6376723"/>
            <a:ext cx="128753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SS18-SSX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0213" y="6376723"/>
            <a:ext cx="646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SSX</a:t>
            </a:r>
          </a:p>
        </p:txBody>
      </p:sp>
    </p:spTree>
    <p:extLst>
      <p:ext uri="{BB962C8B-B14F-4D97-AF65-F5344CB8AC3E}">
        <p14:creationId xmlns:p14="http://schemas.microsoft.com/office/powerpoint/2010/main" val="6400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137B-C649-D001-C4B8-80DCAC66D4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Synovial Sarcoma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5E990-73BE-2F24-E21B-6EF9854B8D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Sarcoma with variable epithelial differentiation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10% of all soft tissue sarcomas and 2</a:t>
            </a:r>
            <a:r>
              <a:rPr lang="en-US" baseline="30000" dirty="0"/>
              <a:t>nd</a:t>
            </a:r>
            <a:r>
              <a:rPr lang="en-US" dirty="0"/>
              <a:t> most common pediatric sarcoma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Deep soft tissues of extremities, often juxta-articular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common in adolescents or young adults; M = F</a:t>
            </a:r>
          </a:p>
          <a:p>
            <a:pPr lvl="1"/>
            <a:r>
              <a:rPr lang="en-US" dirty="0"/>
              <a:t>Peak incidence = 3</a:t>
            </a:r>
            <a:r>
              <a:rPr lang="en-US" baseline="30000" dirty="0"/>
              <a:t>rd</a:t>
            </a:r>
            <a:r>
              <a:rPr lang="en-US" dirty="0"/>
              <a:t> decade; affects all 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Aggressive sarcoma</a:t>
            </a:r>
          </a:p>
          <a:p>
            <a:pPr lvl="1"/>
            <a:r>
              <a:rPr lang="en-US" dirty="0"/>
              <a:t>5- and 10-year survival = 60-80% and 50-75%, respectively</a:t>
            </a:r>
          </a:p>
        </p:txBody>
      </p:sp>
    </p:spTree>
    <p:extLst>
      <p:ext uri="{BB962C8B-B14F-4D97-AF65-F5344CB8AC3E}">
        <p14:creationId xmlns:p14="http://schemas.microsoft.com/office/powerpoint/2010/main" val="2406868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F69E1-0223-B1D7-2FA1-E38882089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Synovial Sarcoma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E9CC6-2DCB-3997-0D91-32627577BA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306513"/>
            <a:ext cx="4986051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dominant histologic subtypes</a:t>
            </a:r>
          </a:p>
          <a:p>
            <a:pPr lvl="1"/>
            <a:r>
              <a:rPr lang="en-US" dirty="0"/>
              <a:t>Monophasic, biphasic and poorly differentiated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Differential diagnosis</a:t>
            </a:r>
          </a:p>
          <a:p>
            <a:pPr lvl="1"/>
            <a:r>
              <a:rPr lang="en-US" dirty="0"/>
              <a:t>SFT, MPNST, round cell sarcomas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Immunohistochemistry</a:t>
            </a:r>
          </a:p>
          <a:p>
            <a:pPr lvl="1"/>
            <a:r>
              <a:rPr lang="en-US" dirty="0"/>
              <a:t>Keratins and EMA</a:t>
            </a:r>
          </a:p>
          <a:p>
            <a:pPr lvl="1"/>
            <a:r>
              <a:rPr lang="en-US" dirty="0"/>
              <a:t>CD99, S100, bcl2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7D7D5-D191-22B8-4675-6BA15DA04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51" y="1035948"/>
            <a:ext cx="6059790" cy="475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9CA50-25F1-93A7-5053-81226F21714C}"/>
              </a:ext>
            </a:extLst>
          </p:cNvPr>
          <p:cNvSpPr txBox="1"/>
          <p:nvPr/>
        </p:nvSpPr>
        <p:spPr>
          <a:xfrm>
            <a:off x="9821496" y="5798626"/>
            <a:ext cx="1837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Courtesy Dr. J. Reith</a:t>
            </a:r>
          </a:p>
        </p:txBody>
      </p:sp>
    </p:spTree>
    <p:extLst>
      <p:ext uri="{BB962C8B-B14F-4D97-AF65-F5344CB8AC3E}">
        <p14:creationId xmlns:p14="http://schemas.microsoft.com/office/powerpoint/2010/main" val="4026136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, Monophasic synovial sarcoma composed of highly cellular short fascicles of uniform spindle cells (H&amp;E, ×400). B, Neoplastic cells show strong, diffuse nuclear reactivity for transducer-like enhancer of split 1 (×400)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09" y="2537062"/>
            <a:ext cx="7446063" cy="31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ummary of Immunohistochemical Staining for TLE1 in Synovial Sarcomas and Histologic Mim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66" y="5204981"/>
            <a:ext cx="4549967" cy="146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42" y="118010"/>
            <a:ext cx="10130928" cy="1791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41" y="1909784"/>
            <a:ext cx="3180525" cy="513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523" y="1909784"/>
            <a:ext cx="3343547" cy="47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27" y="148593"/>
            <a:ext cx="5567446" cy="126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83" y="1422063"/>
            <a:ext cx="2148290" cy="187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1F03B4-C4EC-C607-7482-E9AE3164E57B}"/>
              </a:ext>
            </a:extLst>
          </p:cNvPr>
          <p:cNvSpPr txBox="1"/>
          <p:nvPr/>
        </p:nvSpPr>
        <p:spPr>
          <a:xfrm>
            <a:off x="605319" y="698537"/>
            <a:ext cx="610712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Defined by the hallmark </a:t>
            </a:r>
          </a:p>
          <a:p>
            <a:r>
              <a:rPr lang="en-US" sz="2800" dirty="0"/>
              <a:t>translocation t(X;18)(p11;q11)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Fusion of the </a:t>
            </a:r>
            <a:r>
              <a:rPr lang="en-US" sz="2800" i="1" dirty="0"/>
              <a:t>SS18</a:t>
            </a:r>
            <a:r>
              <a:rPr lang="en-US" sz="2800" dirty="0"/>
              <a:t> gene </a:t>
            </a:r>
          </a:p>
          <a:p>
            <a:r>
              <a:rPr lang="en-US" sz="2800" dirty="0"/>
              <a:t>with one of the </a:t>
            </a:r>
            <a:r>
              <a:rPr lang="en-US" sz="2800" i="1" dirty="0"/>
              <a:t>SSX</a:t>
            </a:r>
            <a:r>
              <a:rPr lang="en-US" sz="2800" dirty="0"/>
              <a:t> genes </a:t>
            </a:r>
          </a:p>
          <a:p>
            <a:r>
              <a:rPr lang="en-US" sz="2800" dirty="0"/>
              <a:t>(</a:t>
            </a:r>
            <a:r>
              <a:rPr lang="en-US" sz="2800" i="1" dirty="0"/>
              <a:t>SSX1</a:t>
            </a:r>
            <a:r>
              <a:rPr lang="en-US" sz="2800" dirty="0"/>
              <a:t>, </a:t>
            </a:r>
            <a:r>
              <a:rPr lang="en-US" sz="2800" i="1" dirty="0"/>
              <a:t>SSX2</a:t>
            </a:r>
            <a:r>
              <a:rPr lang="en-US" sz="2800" dirty="0"/>
              <a:t> or </a:t>
            </a:r>
            <a:r>
              <a:rPr lang="en-US" sz="2800" i="1" dirty="0"/>
              <a:t>SSX4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Identification of the fusion by </a:t>
            </a:r>
          </a:p>
          <a:p>
            <a:r>
              <a:rPr lang="en-US" sz="2800" dirty="0"/>
              <a:t>cytogenetics, FISH, RT-PCR or 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novel monoclonal Ab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1A0B05-92B2-330C-CA08-10B6DBDC4812}"/>
              </a:ext>
            </a:extLst>
          </p:cNvPr>
          <p:cNvGraphicFramePr>
            <a:graphicFrameLocks noGrp="1"/>
          </p:cNvGraphicFramePr>
          <p:nvPr/>
        </p:nvGraphicFramePr>
        <p:xfrm>
          <a:off x="573892" y="4417017"/>
          <a:ext cx="5997390" cy="1742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9130">
                  <a:extLst>
                    <a:ext uri="{9D8B030D-6E8A-4147-A177-3AD203B41FA5}">
                      <a16:colId xmlns:a16="http://schemas.microsoft.com/office/drawing/2014/main" val="2878703215"/>
                    </a:ext>
                  </a:extLst>
                </a:gridCol>
                <a:gridCol w="1999130">
                  <a:extLst>
                    <a:ext uri="{9D8B030D-6E8A-4147-A177-3AD203B41FA5}">
                      <a16:colId xmlns:a16="http://schemas.microsoft.com/office/drawing/2014/main" val="1093564460"/>
                    </a:ext>
                  </a:extLst>
                </a:gridCol>
                <a:gridCol w="1999130">
                  <a:extLst>
                    <a:ext uri="{9D8B030D-6E8A-4147-A177-3AD203B41FA5}">
                      <a16:colId xmlns:a16="http://schemas.microsoft.com/office/drawing/2014/main" val="3085514277"/>
                    </a:ext>
                  </a:extLst>
                </a:gridCol>
              </a:tblGrid>
              <a:tr h="580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Sensitivity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Specificity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1444455"/>
                  </a:ext>
                </a:extLst>
              </a:tr>
              <a:tr h="580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SS18-SSX fusion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5215642"/>
                  </a:ext>
                </a:extLst>
              </a:tr>
              <a:tr h="5808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SSX C-terminus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8018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553A118-FED3-358B-BF38-B18B358A3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349" y="1800541"/>
            <a:ext cx="4322759" cy="48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EBA2-74B3-0679-9919-A234C82398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#3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FD8E2-4BE2-FB12-BCDD-5E95E97AF7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15-year-old male; paraspinal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C324F-3A19-EDA1-E1E6-113458A34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6" r="25430"/>
          <a:stretch/>
        </p:blipFill>
        <p:spPr>
          <a:xfrm>
            <a:off x="275280" y="2088327"/>
            <a:ext cx="3529013" cy="3245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97557-4510-565C-C8AD-FAA14D401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9" r="31414" b="5610"/>
          <a:stretch/>
        </p:blipFill>
        <p:spPr>
          <a:xfrm>
            <a:off x="3976479" y="2088327"/>
            <a:ext cx="4033799" cy="3245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2F92B8-6C72-578B-BDDB-C387E6551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7" r="43106"/>
          <a:stretch/>
        </p:blipFill>
        <p:spPr>
          <a:xfrm>
            <a:off x="8182464" y="2088327"/>
            <a:ext cx="3807501" cy="32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66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70EC6-08E7-165B-69B3-D315BFE15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0" r="27410"/>
          <a:stretch/>
        </p:blipFill>
        <p:spPr>
          <a:xfrm>
            <a:off x="242966" y="201057"/>
            <a:ext cx="5083416" cy="4459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A0D8D-7D7C-15F2-8D2C-5E450A21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298"/>
          <a:stretch/>
        </p:blipFill>
        <p:spPr>
          <a:xfrm>
            <a:off x="5188945" y="1372975"/>
            <a:ext cx="6811168" cy="420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2966" y="4290803"/>
            <a:ext cx="72327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240CD-BBB9-AA9C-B8BC-3622616E257C}"/>
              </a:ext>
            </a:extLst>
          </p:cNvPr>
          <p:cNvSpPr txBox="1"/>
          <p:nvPr/>
        </p:nvSpPr>
        <p:spPr>
          <a:xfrm>
            <a:off x="10661285" y="5205203"/>
            <a:ext cx="13388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H3K27me3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1369" y="5699850"/>
            <a:ext cx="800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Paraspinal</a:t>
            </a:r>
            <a:r>
              <a:rPr lang="en-US" sz="2400" dirty="0">
                <a:solidFill>
                  <a:schemeClr val="bg1"/>
                </a:solidFill>
              </a:rPr>
              <a:t> mass, biopsy:</a:t>
            </a:r>
          </a:p>
          <a:p>
            <a:r>
              <a:rPr lang="en-US" sz="2400" dirty="0">
                <a:solidFill>
                  <a:schemeClr val="bg1"/>
                </a:solidFill>
              </a:rPr>
              <a:t>-- MALIGNANT PERIPHERAL NERVE SHEATH TUMOR</a:t>
            </a:r>
          </a:p>
        </p:txBody>
      </p:sp>
    </p:spTree>
    <p:extLst>
      <p:ext uri="{BB962C8B-B14F-4D97-AF65-F5344CB8AC3E}">
        <p14:creationId xmlns:p14="http://schemas.microsoft.com/office/powerpoint/2010/main" val="30306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18F1-B3F3-61F7-09B0-49AC5CE410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Malignant Peripheral Nerve Sheath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067C0-5F3D-778E-1191-E043F3FED6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1" y="1695774"/>
            <a:ext cx="4644528" cy="37061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Patients with neurofibromatosis type 1, sporadically or following radiation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Characteristic histologic features</a:t>
            </a:r>
          </a:p>
          <a:p>
            <a:pPr lvl="1"/>
            <a:r>
              <a:rPr lang="en-US" dirty="0"/>
              <a:t>Alternating cellularity</a:t>
            </a:r>
          </a:p>
          <a:p>
            <a:pPr lvl="1"/>
            <a:r>
              <a:rPr lang="en-US" dirty="0"/>
              <a:t>Perivascular accentuation</a:t>
            </a:r>
          </a:p>
          <a:p>
            <a:pPr lvl="1"/>
            <a:r>
              <a:rPr lang="en-US" dirty="0"/>
              <a:t>Tapering nuclei</a:t>
            </a:r>
          </a:p>
          <a:p>
            <a:pPr lvl="1"/>
            <a:r>
              <a:rPr lang="en-US" dirty="0"/>
              <a:t>Heterologous differentiation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Evidence of Schwann cell differentiation (S100 or SOX10) in &lt;50% cases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78006587-BF0A-F90C-56F9-F64074A2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33" y="1373187"/>
            <a:ext cx="5801782" cy="435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6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C2 structure and consequences of its loss in MPNST. Loss of PRC2 via... |  Download Scientific Diagram">
            <a:extLst>
              <a:ext uri="{FF2B5EF4-FFF2-40B4-BE49-F238E27FC236}">
                <a16:creationId xmlns:a16="http://schemas.microsoft.com/office/drawing/2014/main" id="{84E3E581-06DA-E73D-CF59-075D86FE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17500"/>
            <a:ext cx="107950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91FEB1-9EE3-4BCB-1517-68D5A49A6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298"/>
          <a:stretch/>
        </p:blipFill>
        <p:spPr>
          <a:xfrm>
            <a:off x="698500" y="3429000"/>
            <a:ext cx="5262067" cy="3245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A0D8D-7D7C-15F2-8D2C-5E450A212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98"/>
          <a:stretch/>
        </p:blipFill>
        <p:spPr>
          <a:xfrm>
            <a:off x="6231433" y="3429000"/>
            <a:ext cx="5262067" cy="3245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240CD-BBB9-AA9C-B8BC-3622616E257C}"/>
              </a:ext>
            </a:extLst>
          </p:cNvPr>
          <p:cNvSpPr txBox="1"/>
          <p:nvPr/>
        </p:nvSpPr>
        <p:spPr>
          <a:xfrm>
            <a:off x="6233981" y="3429000"/>
            <a:ext cx="1217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H3K27me3</a:t>
            </a:r>
          </a:p>
        </p:txBody>
      </p:sp>
    </p:spTree>
    <p:extLst>
      <p:ext uri="{BB962C8B-B14F-4D97-AF65-F5344CB8AC3E}">
        <p14:creationId xmlns:p14="http://schemas.microsoft.com/office/powerpoint/2010/main" val="414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955"/>
            <a:ext cx="10515600" cy="71109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24 yo female; 2019 – abdominal wall mass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53" y="2420221"/>
            <a:ext cx="4007762" cy="3398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r="21687"/>
          <a:stretch/>
        </p:blipFill>
        <p:spPr>
          <a:xfrm>
            <a:off x="4377428" y="2420221"/>
            <a:ext cx="3604027" cy="3398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/>
        </p:blipFill>
        <p:spPr>
          <a:xfrm>
            <a:off x="8100368" y="2420221"/>
            <a:ext cx="3832019" cy="33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6C3B8-1259-9163-CB1C-4BDE2F27A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Loss of H3K27me3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FBA9B-A8E7-0F9B-04F9-A24B05D8D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MPNST, depends on tumor grade:</a:t>
            </a:r>
          </a:p>
          <a:p>
            <a:pPr lvl="1"/>
            <a:r>
              <a:rPr lang="en-US" dirty="0"/>
              <a:t>High grade → 85% of cases</a:t>
            </a:r>
          </a:p>
          <a:p>
            <a:pPr lvl="1"/>
            <a:r>
              <a:rPr lang="en-US" dirty="0"/>
              <a:t>Low grade → 35% of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sensitive and specific available marker for MPNST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entirely specific:</a:t>
            </a:r>
          </a:p>
          <a:p>
            <a:pPr lvl="1"/>
            <a:r>
              <a:rPr lang="en-US" dirty="0"/>
              <a:t>May be loss in a small subset of dedifferentiated liposarcomas and spindle cell melanomas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5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E1AC-330E-7FAE-A399-5784150699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10B37-1E73-A34F-22C2-F80E33403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1" y="1306513"/>
            <a:ext cx="4953000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Appropriate tissue handling can “make it or break it”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Specific diagnosis for soft tissue tumors may be challenging in small biopsies</a:t>
            </a:r>
          </a:p>
          <a:p>
            <a:pPr lvl="1"/>
            <a:r>
              <a:rPr lang="en-US" dirty="0"/>
              <a:t>Impacts of appropriate surgery or neoadjuvant therapy</a:t>
            </a:r>
          </a:p>
          <a:p>
            <a:pPr lvl="1"/>
            <a:r>
              <a:rPr lang="en-US" dirty="0"/>
              <a:t>At least grading should be attempted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IHC is cheap, widely available and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new antibodies are available and serve as surrogate marker of specific molecular abnormalities</a:t>
            </a:r>
          </a:p>
          <a:p>
            <a:pPr lvl="1"/>
            <a:r>
              <a:rPr lang="en-US" dirty="0"/>
              <a:t>Variable sensitivity and specificity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35C35-31A0-E4BF-8060-8DC189C31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1" y="1712404"/>
            <a:ext cx="6291846" cy="3672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AF29C-30D7-D874-3C44-B76A8D80E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97" y="5408533"/>
            <a:ext cx="5491453" cy="1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7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0726A0-9294-F6BD-4CC0-2D30299E8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C0D6-5412-EBD2-332B-C3256BD16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Molecular Genetics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C56D3-16F5-0C46-79E6-1D4269B3B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2982896"/>
            <a:ext cx="4746336" cy="2804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354726-295D-FC3A-94F8-17A37F56F430}"/>
              </a:ext>
            </a:extLst>
          </p:cNvPr>
          <p:cNvSpPr/>
          <p:nvPr/>
        </p:nvSpPr>
        <p:spPr>
          <a:xfrm>
            <a:off x="3396343" y="2982896"/>
            <a:ext cx="4227615" cy="258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B2809-7A81-4294-43DD-47CE4A7A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832" y="1231090"/>
            <a:ext cx="7304284" cy="136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C75481-0060-2340-C2E7-D3A0B367C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87" y="2642245"/>
            <a:ext cx="3275354" cy="1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86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4933-2BC0-FE37-49B6-A40FF5841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Molecular Genetics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B31A-3EB9-B65A-DA49-707C155210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306513"/>
            <a:ext cx="4666561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distinct techniques</a:t>
            </a:r>
          </a:p>
          <a:p>
            <a:pPr lvl="1"/>
            <a:r>
              <a:rPr lang="en-US" dirty="0"/>
              <a:t>Conventional cytogenetics</a:t>
            </a:r>
          </a:p>
          <a:p>
            <a:pPr lvl="1"/>
            <a:r>
              <a:rPr lang="en-US" dirty="0"/>
              <a:t>FISH</a:t>
            </a:r>
          </a:p>
          <a:p>
            <a:pPr lvl="1"/>
            <a:r>
              <a:rPr lang="en-US" dirty="0"/>
              <a:t>RT-PCR</a:t>
            </a:r>
          </a:p>
          <a:p>
            <a:pPr lvl="1"/>
            <a:r>
              <a:rPr lang="en-US" dirty="0"/>
              <a:t>NGS</a:t>
            </a:r>
          </a:p>
          <a:p>
            <a:pPr lvl="1"/>
            <a:r>
              <a:rPr lang="en-US" dirty="0"/>
              <a:t>Multiplex gene fusion assays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widely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be performed in all decalcified 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may be where the answer lives…</a:t>
            </a:r>
          </a:p>
        </p:txBody>
      </p:sp>
      <p:pic>
        <p:nvPicPr>
          <p:cNvPr id="4" name="Picture 10" descr="Cancers | Free Full-Text | Routine EWS Fusion Analysis in the Oncology  Clinic to Identify Cancer-Specific Peptide Sequence Patterns That Span  Breakpoints in Ewing Sarcoma and DSRCT">
            <a:extLst>
              <a:ext uri="{FF2B5EF4-FFF2-40B4-BE49-F238E27FC236}">
                <a16:creationId xmlns:a16="http://schemas.microsoft.com/office/drawing/2014/main" id="{110A238E-5F08-5D9B-4DAA-286F32A0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59" y="1306513"/>
            <a:ext cx="2272132" cy="29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DIT3/CHOP Rabbit pAb-Polyclonal Antibodies - ABclonal">
            <a:extLst>
              <a:ext uri="{FF2B5EF4-FFF2-40B4-BE49-F238E27FC236}">
                <a16:creationId xmlns:a16="http://schemas.microsoft.com/office/drawing/2014/main" id="{25DB9D39-0A0C-9170-C829-4ABD9BB1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91" y="1561610"/>
            <a:ext cx="1579894" cy="20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bnova DDIT3/FUS SY Translocation FISH Probe 100 μL:Biochemical Reagents, |  Fisher Scientific">
            <a:extLst>
              <a:ext uri="{FF2B5EF4-FFF2-40B4-BE49-F238E27FC236}">
                <a16:creationId xmlns:a16="http://schemas.microsoft.com/office/drawing/2014/main" id="{DA5B7173-177E-3383-593C-7FD041FED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5"/>
          <a:stretch/>
        </p:blipFill>
        <p:spPr bwMode="auto">
          <a:xfrm>
            <a:off x="9066964" y="1306513"/>
            <a:ext cx="2855273" cy="293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ytoLight SPEC DDIT3 Dual Color Break Apart Probe - ZytoVision GmbH">
            <a:extLst>
              <a:ext uri="{FF2B5EF4-FFF2-40B4-BE49-F238E27FC236}">
                <a16:creationId xmlns:a16="http://schemas.microsoft.com/office/drawing/2014/main" id="{DE4DF49E-9663-4E42-E813-5454A8E6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17" y="3535680"/>
            <a:ext cx="2231441" cy="11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ytogenetics | Basicmedical Key">
            <a:extLst>
              <a:ext uri="{FF2B5EF4-FFF2-40B4-BE49-F238E27FC236}">
                <a16:creationId xmlns:a16="http://schemas.microsoft.com/office/drawing/2014/main" id="{8C06F964-8558-D3BF-1E94-6CE65615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12" y="4231550"/>
            <a:ext cx="3271750" cy="22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533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25A0-13E4-0DD7-BD02-A31B97B85D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#4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008FA-B65C-4F0A-11F0-8FD5269FF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65 </a:t>
            </a:r>
            <a:r>
              <a:rPr lang="en-US" dirty="0" err="1"/>
              <a:t>yo</a:t>
            </a:r>
            <a:r>
              <a:rPr lang="en-US" dirty="0"/>
              <a:t> male with large pelvic/retroperitoneal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29B60-1C97-0E02-20F0-C2BD917FE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74" y="1919647"/>
            <a:ext cx="3535496" cy="3871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D1659-12DF-FE59-ACE8-978E47BF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193" y="1928278"/>
            <a:ext cx="5896691" cy="38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0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r="28259"/>
          <a:stretch/>
        </p:blipFill>
        <p:spPr>
          <a:xfrm>
            <a:off x="187286" y="163683"/>
            <a:ext cx="4285561" cy="4242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65" y="163683"/>
            <a:ext cx="7414353" cy="3127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A63D9-B7D9-C5D4-47CB-A4FECADBB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177" y="3429000"/>
            <a:ext cx="4907928" cy="321518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6BC066-C546-3881-89EC-45B3E21A3446}"/>
              </a:ext>
            </a:extLst>
          </p:cNvPr>
          <p:cNvSpPr/>
          <p:nvPr/>
        </p:nvSpPr>
        <p:spPr>
          <a:xfrm>
            <a:off x="8392886" y="4406251"/>
            <a:ext cx="1143000" cy="8842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r="28259"/>
          <a:stretch/>
        </p:blipFill>
        <p:spPr>
          <a:xfrm>
            <a:off x="187286" y="163683"/>
            <a:ext cx="4285561" cy="4242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65" y="163683"/>
            <a:ext cx="7414353" cy="3127326"/>
          </a:xfrm>
          <a:prstGeom prst="rect">
            <a:avLst/>
          </a:prstGeom>
        </p:spPr>
      </p:pic>
      <p:pic>
        <p:nvPicPr>
          <p:cNvPr id="4" name="Picture 6" descr="Adult renal sarcoma: A rare case of recurrence 13 years after initial  resection - Alameddine - 2019 - Clinical Case Reports - Wiley Online Library">
            <a:extLst>
              <a:ext uri="{FF2B5EF4-FFF2-40B4-BE49-F238E27FC236}">
                <a16:creationId xmlns:a16="http://schemas.microsoft.com/office/drawing/2014/main" id="{82EA67C3-5654-645A-18E4-0D77D8A0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04" y="3544397"/>
            <a:ext cx="3880274" cy="28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286" y="4571875"/>
            <a:ext cx="5854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Pelvic/retroperitoneal mass, biopsy:</a:t>
            </a:r>
          </a:p>
          <a:p>
            <a:r>
              <a:rPr lang="en-US" sz="2400" dirty="0">
                <a:solidFill>
                  <a:schemeClr val="bg1"/>
                </a:solidFill>
              </a:rPr>
              <a:t>-- DEDIFFERENTIATED LIPOSARCOMA</a:t>
            </a:r>
          </a:p>
        </p:txBody>
      </p:sp>
    </p:spTree>
    <p:extLst>
      <p:ext uri="{BB962C8B-B14F-4D97-AF65-F5344CB8AC3E}">
        <p14:creationId xmlns:p14="http://schemas.microsoft.com/office/powerpoint/2010/main" val="24435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254B-CCC7-F319-98B9-B83EE642EF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MDM2</a:t>
            </a:r>
            <a:r>
              <a:rPr lang="en-US" dirty="0"/>
              <a:t> Gene Locus Amplification</a:t>
            </a:r>
          </a:p>
        </p:txBody>
      </p:sp>
      <p:pic>
        <p:nvPicPr>
          <p:cNvPr id="4" name="Picture 6" descr="Adult renal sarcoma: A rare case of recurrence 13 years after initial  resection - Alameddine - 2019 - Clinical Case Reports - Wiley Online Library">
            <a:extLst>
              <a:ext uri="{FF2B5EF4-FFF2-40B4-BE49-F238E27FC236}">
                <a16:creationId xmlns:a16="http://schemas.microsoft.com/office/drawing/2014/main" id="{1AF40C61-2E61-AE92-896D-59FE37BB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58" y="1238997"/>
            <a:ext cx="5499741" cy="40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bpathology.com: A Collection of Surgical Pathology Images">
            <a:extLst>
              <a:ext uri="{FF2B5EF4-FFF2-40B4-BE49-F238E27FC236}">
                <a16:creationId xmlns:a16="http://schemas.microsoft.com/office/drawing/2014/main" id="{ADF07EE5-8E97-C806-C37E-F3FA6D51C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/>
          <a:stretch/>
        </p:blipFill>
        <p:spPr bwMode="auto">
          <a:xfrm>
            <a:off x="897869" y="1238997"/>
            <a:ext cx="5031474" cy="32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1E590F-EC2E-9ED9-79BE-34937C190467}"/>
              </a:ext>
            </a:extLst>
          </p:cNvPr>
          <p:cNvSpPr txBox="1"/>
          <p:nvPr/>
        </p:nvSpPr>
        <p:spPr>
          <a:xfrm>
            <a:off x="1282253" y="4695673"/>
            <a:ext cx="4551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level amplification of chromosome </a:t>
            </a:r>
          </a:p>
          <a:p>
            <a:r>
              <a:rPr lang="en-US" dirty="0"/>
              <a:t>region 12q13~15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Oncogenes </a:t>
            </a:r>
            <a:r>
              <a:rPr lang="en-US" i="1" dirty="0"/>
              <a:t>MDM2</a:t>
            </a:r>
            <a:r>
              <a:rPr lang="en-US" dirty="0"/>
              <a:t> and </a:t>
            </a:r>
            <a:r>
              <a:rPr lang="en-US" i="1" dirty="0"/>
              <a:t>CDK4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35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71A9-FBAE-C5AF-0FA6-44DB88FB58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#5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8DC9B-6FCA-9880-98BD-CFDE495704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72 </a:t>
            </a:r>
            <a:r>
              <a:rPr lang="en-US" dirty="0" err="1"/>
              <a:t>yo</a:t>
            </a:r>
            <a:r>
              <a:rPr lang="en-US" dirty="0"/>
              <a:t> male with a pelvic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7C360-658C-15AB-75D1-370C2620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1" b="9501"/>
          <a:stretch/>
        </p:blipFill>
        <p:spPr>
          <a:xfrm>
            <a:off x="660810" y="1759995"/>
            <a:ext cx="6176963" cy="4031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506ED-BD94-D04C-8D12-4CCE7F0E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17" y="1184519"/>
            <a:ext cx="4805362" cy="48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50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79" y="522319"/>
            <a:ext cx="5074389" cy="6084958"/>
          </a:xfrm>
        </p:spPr>
        <p:txBody>
          <a:bodyPr>
            <a:normAutofit/>
          </a:bodyPr>
          <a:lstStyle/>
          <a:p>
            <a:r>
              <a:rPr lang="en-US" dirty="0"/>
              <a:t>R0 resection: Well differentiated neuroendocrine tumor</a:t>
            </a:r>
          </a:p>
          <a:p>
            <a:pPr lvl="1"/>
            <a:r>
              <a:rPr lang="en-US" dirty="0"/>
              <a:t>INSM1 and synaptophysin</a:t>
            </a:r>
          </a:p>
          <a:p>
            <a:r>
              <a:rPr lang="en-US" dirty="0"/>
              <a:t>June 2020: recurrence – diagnosed as Poorly differentiated small round cell tumor</a:t>
            </a:r>
          </a:p>
          <a:p>
            <a:r>
              <a:rPr lang="en-US" dirty="0"/>
              <a:t>6 cycles of VAC/IE + XRT + surgery</a:t>
            </a:r>
          </a:p>
          <a:p>
            <a:pPr lvl="1"/>
            <a:r>
              <a:rPr lang="en-US" dirty="0"/>
              <a:t>Near complete response</a:t>
            </a:r>
          </a:p>
          <a:p>
            <a:r>
              <a:rPr lang="en-US" dirty="0"/>
              <a:t>September 2023: Scalp and brain metastases</a:t>
            </a:r>
          </a:p>
          <a:p>
            <a:r>
              <a:rPr lang="en-US" dirty="0"/>
              <a:t>Biopsy showing same 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9"/>
          <a:stretch/>
        </p:blipFill>
        <p:spPr>
          <a:xfrm>
            <a:off x="5506812" y="1104880"/>
            <a:ext cx="6435409" cy="49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91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3466-6C67-4A71-CDF7-AEF59DD56D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C3876-84EE-E02C-7CBE-82239A8A9F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306513"/>
            <a:ext cx="5426725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2015 → resection of left femur for a grade 2 chondrosarcoma at CCF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→ </a:t>
            </a:r>
            <a:r>
              <a:rPr lang="en-US" i="1" dirty="0"/>
              <a:t>IDH1</a:t>
            </a:r>
            <a:r>
              <a:rPr lang="en-US" dirty="0"/>
              <a:t> R132 mutation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diagnosis → Metastatic Dedifferentiated Chondrosarcoma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CEA51-1F3D-60F9-9E31-7ABDF13F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877" y="458851"/>
            <a:ext cx="5494713" cy="549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078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19247-CAEC-D865-5A89-1DD9BD5F50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Dedifferentiated Chondrosarcoma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7E110-5111-7D4B-CF84-01A60C4E59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1306513"/>
            <a:ext cx="5140287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Conventional chondrosarcoma with abrupt transition to a high grade, non-cartilaginous tumor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Femur, pelvis and humerus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Radiology = aggressive, destructive tumor with heterogenous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&gt;90% harbor mutations in </a:t>
            </a:r>
            <a:r>
              <a:rPr lang="en-US" i="1" dirty="0"/>
              <a:t>IDH1 </a:t>
            </a:r>
            <a:r>
              <a:rPr lang="en-US" dirty="0"/>
              <a:t>or </a:t>
            </a:r>
            <a:r>
              <a:rPr lang="en-US" i="1" dirty="0"/>
              <a:t>IDH2</a:t>
            </a:r>
            <a:r>
              <a:rPr lang="en-US" dirty="0"/>
              <a:t> genes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 prognosis = 5-20% survival in 5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C106E-B3C8-EB21-227A-7E0C35306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87" y="1306513"/>
            <a:ext cx="6102266" cy="478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037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75CF-9B16-7A96-6FD0-D38387D92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#6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2251F-0B1C-3EC1-EAF8-0E8D47C62E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 </a:t>
            </a:r>
            <a:r>
              <a:rPr lang="en-US" dirty="0" err="1"/>
              <a:t>yo</a:t>
            </a:r>
            <a:r>
              <a:rPr lang="en-US" dirty="0"/>
              <a:t> female; right index finger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CDDBF-7448-D9EA-6E50-FF08D39C4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r="18948"/>
          <a:stretch/>
        </p:blipFill>
        <p:spPr>
          <a:xfrm>
            <a:off x="369925" y="1834132"/>
            <a:ext cx="4652335" cy="385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82242-BB4E-88B0-1D52-16A071B36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t="610" r="16234" b="-610"/>
          <a:stretch/>
        </p:blipFill>
        <p:spPr>
          <a:xfrm>
            <a:off x="5310997" y="1834132"/>
            <a:ext cx="6649547" cy="385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114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8"/>
          <a:stretch/>
        </p:blipFill>
        <p:spPr>
          <a:xfrm>
            <a:off x="198304" y="126750"/>
            <a:ext cx="4990641" cy="4339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4"/>
          <a:stretch/>
        </p:blipFill>
        <p:spPr>
          <a:xfrm>
            <a:off x="5398265" y="126750"/>
            <a:ext cx="4990641" cy="4339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4"/>
          <a:stretch/>
        </p:blipFill>
        <p:spPr>
          <a:xfrm>
            <a:off x="3172859" y="3855904"/>
            <a:ext cx="3344782" cy="2902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8265" y="126750"/>
            <a:ext cx="103105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Keratins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2859" y="6388790"/>
            <a:ext cx="77457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CD34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6779" y="4634464"/>
            <a:ext cx="53912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IHC:</a:t>
            </a:r>
          </a:p>
          <a:p>
            <a:r>
              <a:rPr lang="en-US" dirty="0">
                <a:solidFill>
                  <a:schemeClr val="bg1"/>
                </a:solidFill>
              </a:rPr>
              <a:t>Positive: INI1 and SMARCA4 (retained)</a:t>
            </a:r>
          </a:p>
          <a:p>
            <a:r>
              <a:rPr lang="en-US" dirty="0">
                <a:solidFill>
                  <a:schemeClr val="bg1"/>
                </a:solidFill>
              </a:rPr>
              <a:t>Negative: CK5/6, SOX10, S100, p63, CD31, ERG, </a:t>
            </a:r>
          </a:p>
          <a:p>
            <a:r>
              <a:rPr lang="en-US" dirty="0" err="1">
                <a:solidFill>
                  <a:schemeClr val="bg1"/>
                </a:solidFill>
              </a:rPr>
              <a:t>brachyury</a:t>
            </a:r>
            <a:r>
              <a:rPr lang="en-US" dirty="0">
                <a:solidFill>
                  <a:schemeClr val="bg1"/>
                </a:solidFill>
              </a:rPr>
              <a:t>, NUT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Sarcoma fusion NGS: </a:t>
            </a:r>
            <a:r>
              <a:rPr lang="en-US" i="1" dirty="0">
                <a:solidFill>
                  <a:schemeClr val="bg1"/>
                </a:solidFill>
              </a:rPr>
              <a:t>NR1D1::MAML1 </a:t>
            </a:r>
            <a:r>
              <a:rPr lang="en-US" dirty="0">
                <a:solidFill>
                  <a:schemeClr val="bg1"/>
                </a:solidFill>
              </a:rPr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37984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0" y="160739"/>
            <a:ext cx="4956295" cy="1292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00" y="1452917"/>
            <a:ext cx="2542478" cy="167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945" y="160739"/>
            <a:ext cx="6875778" cy="1685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515" y="1846260"/>
            <a:ext cx="3917483" cy="16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547407" y="592214"/>
            <a:ext cx="4741203" cy="7571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1364" y="2133099"/>
            <a:ext cx="424186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“Although </a:t>
            </a:r>
          </a:p>
          <a:p>
            <a:pPr algn="ctr"/>
            <a:r>
              <a:rPr lang="en-US" sz="2400" dirty="0"/>
              <a:t>immunohistochemistry </a:t>
            </a:r>
          </a:p>
          <a:p>
            <a:pPr algn="ctr"/>
            <a:r>
              <a:rPr lang="en-US" sz="2400" dirty="0"/>
              <a:t>can help exclude </a:t>
            </a:r>
          </a:p>
          <a:p>
            <a:pPr algn="ctr"/>
            <a:r>
              <a:rPr lang="en-US" sz="2400" dirty="0"/>
              <a:t>neoplasms with specific </a:t>
            </a:r>
          </a:p>
          <a:p>
            <a:pPr algn="ctr"/>
            <a:r>
              <a:rPr lang="en-US" sz="2400" dirty="0"/>
              <a:t>lineage of differentiation, </a:t>
            </a:r>
          </a:p>
          <a:p>
            <a:pPr algn="ctr"/>
            <a:r>
              <a:rPr lang="en-US" sz="2400" dirty="0"/>
              <a:t>it has limited value to </a:t>
            </a:r>
          </a:p>
          <a:p>
            <a:pPr algn="ctr"/>
            <a:r>
              <a:rPr lang="en-US" sz="2400" dirty="0"/>
              <a:t>undifferentiated </a:t>
            </a:r>
          </a:p>
          <a:p>
            <a:pPr algn="ctr"/>
            <a:r>
              <a:rPr lang="en-US" sz="2400" dirty="0"/>
              <a:t>neoplasms. In this </a:t>
            </a:r>
          </a:p>
          <a:p>
            <a:pPr algn="ctr"/>
            <a:r>
              <a:rPr lang="en-US" sz="2400" dirty="0"/>
              <a:t>setting, the final diagnosis </a:t>
            </a:r>
          </a:p>
          <a:p>
            <a:pPr algn="ctr"/>
            <a:r>
              <a:rPr lang="en-US" sz="2400" dirty="0"/>
              <a:t>of an NR1D1-rearranged soft </a:t>
            </a:r>
          </a:p>
          <a:p>
            <a:pPr algn="ctr"/>
            <a:r>
              <a:rPr lang="en-US" sz="2400" dirty="0"/>
              <a:t>tissue tumor relies up on </a:t>
            </a:r>
          </a:p>
          <a:p>
            <a:pPr algn="ctr"/>
            <a:r>
              <a:rPr lang="en-US" sz="2400" dirty="0"/>
              <a:t>molecular analysis.”</a:t>
            </a:r>
          </a:p>
        </p:txBody>
      </p:sp>
    </p:spTree>
    <p:extLst>
      <p:ext uri="{BB962C8B-B14F-4D97-AF65-F5344CB8AC3E}">
        <p14:creationId xmlns:p14="http://schemas.microsoft.com/office/powerpoint/2010/main" val="32512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E268-6341-F3BB-6569-5F7D7CD7C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9F75B-AA5A-0808-C16A-493082021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all genetic findings are significant or exclusive so be careful</a:t>
            </a:r>
          </a:p>
          <a:p>
            <a:pPr lvl="1"/>
            <a:r>
              <a:rPr lang="en-US" dirty="0"/>
              <a:t>Detection of well described oncogenic fusion is an important clinical tool in the diagnosis of sarcomas</a:t>
            </a:r>
          </a:p>
          <a:p>
            <a:pPr lvl="1"/>
            <a:r>
              <a:rPr lang="en-US" dirty="0"/>
              <a:t>But not all genetic abnormalities play a role in oncogenesis</a:t>
            </a:r>
          </a:p>
          <a:p>
            <a:pPr lvl="1"/>
            <a:r>
              <a:rPr lang="en-US" dirty="0"/>
              <a:t>Over-representation of malignant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 and awareness of genetically characterized entities is crucial:</a:t>
            </a:r>
          </a:p>
          <a:p>
            <a:pPr lvl="1"/>
            <a:r>
              <a:rPr lang="en-US" dirty="0"/>
              <a:t>To avoid misdiagnosis</a:t>
            </a:r>
          </a:p>
          <a:p>
            <a:pPr lvl="1"/>
            <a:r>
              <a:rPr lang="en-US" dirty="0"/>
              <a:t>To establish optimal therapeutic approach, including potential target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round cell neoplasms should always be submitted for molecular genetics, if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remains critical to integrate morphology and ancillary findings and to avoid overtreatment of tumors based purely on sequencing data</a:t>
            </a:r>
          </a:p>
        </p:txBody>
      </p:sp>
    </p:spTree>
    <p:extLst>
      <p:ext uri="{BB962C8B-B14F-4D97-AF65-F5344CB8AC3E}">
        <p14:creationId xmlns:p14="http://schemas.microsoft.com/office/powerpoint/2010/main" val="2176671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8955"/>
            <a:ext cx="10515600" cy="71109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24 yo female; 2019 – abdominal wall mass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53" y="2420221"/>
            <a:ext cx="4007762" cy="3398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r="21687"/>
          <a:stretch/>
        </p:blipFill>
        <p:spPr>
          <a:xfrm>
            <a:off x="4377428" y="2420221"/>
            <a:ext cx="3604027" cy="3398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6"/>
          <a:stretch/>
        </p:blipFill>
        <p:spPr>
          <a:xfrm>
            <a:off x="8100368" y="2420221"/>
            <a:ext cx="3832019" cy="33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79" y="522319"/>
            <a:ext cx="5074389" cy="6084958"/>
          </a:xfrm>
        </p:spPr>
        <p:txBody>
          <a:bodyPr>
            <a:normAutofit/>
          </a:bodyPr>
          <a:lstStyle/>
          <a:p>
            <a:r>
              <a:rPr lang="en-US" dirty="0"/>
              <a:t>R0 resection: Well differentiated neuroendocrine tumor</a:t>
            </a:r>
          </a:p>
          <a:p>
            <a:pPr lvl="1"/>
            <a:r>
              <a:rPr lang="en-US" dirty="0"/>
              <a:t>INSM1 and synaptophysin</a:t>
            </a:r>
          </a:p>
          <a:p>
            <a:r>
              <a:rPr lang="en-US" dirty="0"/>
              <a:t>June 2020: recurrence – diagnosed as Poorly differentiated small round cell tumor</a:t>
            </a:r>
          </a:p>
          <a:p>
            <a:r>
              <a:rPr lang="en-US" dirty="0"/>
              <a:t>6 cycles of VAC/IE + XRT + surgery</a:t>
            </a:r>
          </a:p>
          <a:p>
            <a:pPr lvl="1"/>
            <a:r>
              <a:rPr lang="en-US" dirty="0"/>
              <a:t>Near complete response</a:t>
            </a:r>
          </a:p>
          <a:p>
            <a:r>
              <a:rPr lang="en-US" dirty="0"/>
              <a:t>September 2023: Scalp and brain metastases</a:t>
            </a:r>
          </a:p>
          <a:p>
            <a:r>
              <a:rPr lang="en-US" dirty="0"/>
              <a:t>Biopsy showing same 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9"/>
          <a:stretch/>
        </p:blipFill>
        <p:spPr>
          <a:xfrm>
            <a:off x="5506812" y="1104880"/>
            <a:ext cx="6435409" cy="49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0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159" y="2006743"/>
            <a:ext cx="6080394" cy="2155567"/>
          </a:xfrm>
        </p:spPr>
        <p:txBody>
          <a:bodyPr>
            <a:normAutofit/>
          </a:bodyPr>
          <a:lstStyle/>
          <a:p>
            <a:r>
              <a:rPr lang="en-US" dirty="0"/>
              <a:t>Sarcoma fusion NGS: </a:t>
            </a:r>
            <a:r>
              <a:rPr lang="en-US" i="1" dirty="0"/>
              <a:t>LSM14A::NR4A3 </a:t>
            </a:r>
            <a:r>
              <a:rPr lang="en-US" dirty="0"/>
              <a:t>fusion</a:t>
            </a:r>
          </a:p>
          <a:p>
            <a:r>
              <a:rPr lang="en-US" dirty="0"/>
              <a:t>Final diagnosis:</a:t>
            </a:r>
          </a:p>
          <a:p>
            <a:pPr lvl="2"/>
            <a:r>
              <a:rPr lang="en-US" dirty="0"/>
              <a:t>EXTRASKELETAL MYXOID CHRONDROSARCOMA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9"/>
          <a:stretch/>
        </p:blipFill>
        <p:spPr>
          <a:xfrm>
            <a:off x="6641726" y="1476298"/>
            <a:ext cx="5108476" cy="3905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90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F8102-58A6-433B-F75C-4BD21E42E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40" y="8906"/>
            <a:ext cx="9132125" cy="68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1" y="1306513"/>
            <a:ext cx="6066576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 100 mesenchymal neoplasms of soft tissue and 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 sarcomas account for &lt; 1% of all malignant tumors; bone sarcomas correspond to 0.2% of all neoplasms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Classification is based on lineage</a:t>
            </a:r>
          </a:p>
          <a:p>
            <a:pPr lvl="1"/>
            <a:r>
              <a:rPr lang="en-US" dirty="0"/>
              <a:t>Lineage may not be obvious or maybe unknown</a:t>
            </a:r>
          </a:p>
          <a:p>
            <a:pPr lvl="1"/>
            <a:r>
              <a:rPr lang="en-US" dirty="0"/>
              <a:t>Tumors of different lineages may have overlapping histologic appearances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8A8670-DC94-86F7-308D-074003660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3376" r="1910" b="13755"/>
          <a:stretch/>
        </p:blipFill>
        <p:spPr bwMode="auto">
          <a:xfrm>
            <a:off x="7016680" y="1152506"/>
            <a:ext cx="3010929" cy="3761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2B15E-6904-C9D7-8791-8F10CD83F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1856" r="2216" b="15274"/>
          <a:stretch/>
        </p:blipFill>
        <p:spPr bwMode="auto">
          <a:xfrm>
            <a:off x="8974600" y="2300652"/>
            <a:ext cx="2939423" cy="3761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32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60809" y="4354327"/>
            <a:ext cx="7070034" cy="141585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Alessandra F. Nascimento, MD</a:t>
            </a:r>
          </a:p>
          <a:p>
            <a:pPr algn="ctr"/>
            <a:r>
              <a:rPr lang="en-US" dirty="0"/>
              <a:t>Alessandra.Nascimento@UHhospitals.org</a:t>
            </a:r>
          </a:p>
          <a:p>
            <a:pPr algn="ctr"/>
            <a:r>
              <a:rPr lang="en-US" dirty="0"/>
              <a:t>Twins1120</a:t>
            </a:r>
          </a:p>
        </p:txBody>
      </p:sp>
      <p:pic>
        <p:nvPicPr>
          <p:cNvPr id="7" name="Picture 6" descr="Thanking concept – Labels displaying the words Thank Yo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2"/>
          <a:stretch/>
        </p:blipFill>
        <p:spPr>
          <a:xfrm>
            <a:off x="3446046" y="1034923"/>
            <a:ext cx="4899560" cy="2600995"/>
          </a:xfrm>
          <a:prstGeom prst="rect">
            <a:avLst/>
          </a:prstGeom>
        </p:spPr>
      </p:pic>
      <p:pic>
        <p:nvPicPr>
          <p:cNvPr id="1028" name="Picture 4" descr="X Logo (Twitter) - PNG Logo Vector Brand Downloads (SVG, EPS) | Instagram  logo, Twitter logo, Vector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71" y="5213131"/>
            <a:ext cx="382021" cy="2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5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Biopsy of a Musculoskeletal Lesion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1" y="1306513"/>
            <a:ext cx="5562600" cy="44846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Pivotal step in the management of musculoskeletal tumors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Cognitive event</a:t>
            </a:r>
          </a:p>
          <a:p>
            <a:pPr marL="971550" lvl="1" indent="-285750"/>
            <a:r>
              <a:rPr lang="en-US" dirty="0"/>
              <a:t>Input from surgeon, radiologist and pathologist is vital for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Accurate diagnosis:</a:t>
            </a:r>
          </a:p>
          <a:p>
            <a:pPr marL="971550" lvl="1" indent="-285750"/>
            <a:r>
              <a:rPr lang="en-US" dirty="0"/>
              <a:t>Facilitates treatment decisions</a:t>
            </a:r>
          </a:p>
          <a:p>
            <a:pPr marL="971550" lvl="1" indent="-285750"/>
            <a:r>
              <a:rPr lang="en-US" dirty="0"/>
              <a:t>Determines prognosis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28" t="35275" r="74393" b="33729"/>
          <a:stretch/>
        </p:blipFill>
        <p:spPr>
          <a:xfrm>
            <a:off x="6476246" y="1152506"/>
            <a:ext cx="4089148" cy="487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39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E6587-73E2-E975-1A69-3ADCA7659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782E6-5416-CA6C-DD5C-7A0FC5999CBF}"/>
              </a:ext>
            </a:extLst>
          </p:cNvPr>
          <p:cNvSpPr txBox="1"/>
          <p:nvPr/>
        </p:nvSpPr>
        <p:spPr>
          <a:xfrm>
            <a:off x="2648798" y="1053297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TUMOR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4C011-4AB8-6E65-9D58-F12051F62BF3}"/>
              </a:ext>
            </a:extLst>
          </p:cNvPr>
          <p:cNvSpPr txBox="1"/>
          <p:nvPr/>
        </p:nvSpPr>
        <p:spPr>
          <a:xfrm>
            <a:off x="747477" y="4328932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Core Needle Biopsy</a:t>
            </a:r>
          </a:p>
        </p:txBody>
      </p:sp>
      <p:pic>
        <p:nvPicPr>
          <p:cNvPr id="1026" name="Picture 2" descr="Ultrasound-Guided Fine Needle Aspiration and Core Biopsy | Today's  Veterinary Practice">
            <a:extLst>
              <a:ext uri="{FF2B5EF4-FFF2-40B4-BE49-F238E27FC236}">
                <a16:creationId xmlns:a16="http://schemas.microsoft.com/office/drawing/2014/main" id="{C13E0655-F4AF-86AA-3632-06D48998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9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rocessing, Pathological Examination, and Reporting of Needle Core Biopsy  Specimens | Basicmedical Key">
            <a:extLst>
              <a:ext uri="{FF2B5EF4-FFF2-40B4-BE49-F238E27FC236}">
                <a16:creationId xmlns:a16="http://schemas.microsoft.com/office/drawing/2014/main" id="{6458BDF9-4BEC-2301-36E3-EF1B3059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9" y="1257300"/>
            <a:ext cx="6350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one Marrow Biopsy Evaluation for Mast Cell Disorders - TMS - The Mast Cell  Disease Society, Inc">
            <a:extLst>
              <a:ext uri="{FF2B5EF4-FFF2-40B4-BE49-F238E27FC236}">
                <a16:creationId xmlns:a16="http://schemas.microsoft.com/office/drawing/2014/main" id="{BE8412C1-42E0-A79F-B654-6028190D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67" y="1763165"/>
            <a:ext cx="4419860" cy="33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Decalcification Technique and Ancillary Testing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879710"/>
              </p:ext>
            </p:extLst>
          </p:nvPr>
        </p:nvGraphicFramePr>
        <p:xfrm>
          <a:off x="1256923" y="1584353"/>
          <a:ext cx="9678153" cy="3132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051">
                  <a:extLst>
                    <a:ext uri="{9D8B030D-6E8A-4147-A177-3AD203B41FA5}">
                      <a16:colId xmlns:a16="http://schemas.microsoft.com/office/drawing/2014/main" val="1030767151"/>
                    </a:ext>
                  </a:extLst>
                </a:gridCol>
                <a:gridCol w="3226051">
                  <a:extLst>
                    <a:ext uri="{9D8B030D-6E8A-4147-A177-3AD203B41FA5}">
                      <a16:colId xmlns:a16="http://schemas.microsoft.com/office/drawing/2014/main" val="2254883511"/>
                    </a:ext>
                  </a:extLst>
                </a:gridCol>
                <a:gridCol w="3226051">
                  <a:extLst>
                    <a:ext uri="{9D8B030D-6E8A-4147-A177-3AD203B41FA5}">
                      <a16:colId xmlns:a16="http://schemas.microsoft.com/office/drawing/2014/main" val="3432946818"/>
                    </a:ext>
                  </a:extLst>
                </a:gridCol>
              </a:tblGrid>
              <a:tr h="8751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Decalcification 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IHC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Molecular testing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5587284"/>
                  </a:ext>
                </a:extLst>
              </a:tr>
              <a:tr h="5070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920935"/>
                  </a:ext>
                </a:extLst>
              </a:tr>
              <a:tr h="8751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Acid decalcification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Some antibodies are affected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Cannot be performed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388050"/>
                  </a:ext>
                </a:extLst>
              </a:tr>
              <a:tr h="8751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EDTA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Little to no effect on </a:t>
                      </a:r>
                      <a:r>
                        <a:rPr lang="en-US" dirty="0" err="1"/>
                        <a:t>immunoreactivity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molecular testing (FISH, NGS) possible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30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6599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OFFICE THEME" val="XsX2nfoS"/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eds and Greys">
      <a:dk1>
        <a:srgbClr val="000000"/>
      </a:dk1>
      <a:lt1>
        <a:srgbClr val="FFFFFF"/>
      </a:lt1>
      <a:dk2>
        <a:srgbClr val="AF1930"/>
      </a:dk2>
      <a:lt2>
        <a:srgbClr val="CACBCA"/>
      </a:lt2>
      <a:accent1>
        <a:srgbClr val="9D0424"/>
      </a:accent1>
      <a:accent2>
        <a:srgbClr val="D13536"/>
      </a:accent2>
      <a:accent3>
        <a:srgbClr val="585958"/>
      </a:accent3>
      <a:accent4>
        <a:srgbClr val="898A89"/>
      </a:accent4>
      <a:accent5>
        <a:srgbClr val="CACBCA"/>
      </a:accent5>
      <a:accent6>
        <a:srgbClr val="AF1930"/>
      </a:accent6>
      <a:hlink>
        <a:srgbClr val="DB6B3E"/>
      </a:hlink>
      <a:folHlink>
        <a:srgbClr val="F799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H-PowerPoint-Template-16x9" id="{49FC11C5-2938-3649-BBD4-F00CBF80E3C3}" vid="{80199764-3A2D-B843-A177-A1BB55C36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125189A567442979399E20EEB07BC" ma:contentTypeVersion="1" ma:contentTypeDescription="Create a new document." ma:contentTypeScope="" ma:versionID="8dd9b5a7a440c937a1eb6eb55a0489b3">
  <xsd:schema xmlns:xsd="http://www.w3.org/2001/XMLSchema" xmlns:xs="http://www.w3.org/2001/XMLSchema" xmlns:p="http://schemas.microsoft.com/office/2006/metadata/properties" xmlns:ns2="33359cbd-3815-48be-abb5-90d288e27296" targetNamespace="http://schemas.microsoft.com/office/2006/metadata/properties" ma:root="true" ma:fieldsID="9829f81eff861e38202a8490f37ee0dd" ns2:_="">
    <xsd:import namespace="33359cbd-3815-48be-abb5-90d288e2729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59cbd-3815-48be-abb5-90d288e272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3B142C-FB52-46B4-AA75-D355B33597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359cbd-3815-48be-abb5-90d288e272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7714A8-48FE-4F8E-8837-737C791820A1}">
  <ds:schemaRefs>
    <ds:schemaRef ds:uri="http://schemas.microsoft.com/office/2006/metadata/properties"/>
    <ds:schemaRef ds:uri="http://purl.org/dc/terms/"/>
    <ds:schemaRef ds:uri="33359cbd-3815-48be-abb5-90d288e2729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703380F-051D-4639-A660-E64D78770C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UH-PowerPoint-Template-16x9</Template>
  <TotalTime>898</TotalTime>
  <Words>1754</Words>
  <Application>Microsoft Macintosh PowerPoint</Application>
  <PresentationFormat>Widescreen</PresentationFormat>
  <Paragraphs>306</Paragraphs>
  <Slides>50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Frutiger LT Std 45 Light</vt:lpstr>
      <vt:lpstr>Frutiger LT Std 55 Roman</vt:lpstr>
      <vt:lpstr>Times</vt:lpstr>
      <vt:lpstr>Office Theme</vt:lpstr>
      <vt:lpstr>Optimizing Small Biopsies in Soft Tissue and Bone Ancillary Studies</vt:lpstr>
      <vt:lpstr>Dr. Alessandra Nascimento declares she has no  conflict(s) of interest to disclose   RDC Nº 96/08 da ANVISA</vt:lpstr>
      <vt:lpstr>PowerPoint Presentation</vt:lpstr>
      <vt:lpstr>PowerPoint Presentation</vt:lpstr>
      <vt:lpstr>Introduction</vt:lpstr>
      <vt:lpstr>Biopsy of a Musculoskeletal Lesion</vt:lpstr>
      <vt:lpstr>PowerPoint Presentation</vt:lpstr>
      <vt:lpstr>PowerPoint Presentation</vt:lpstr>
      <vt:lpstr>Decalcification Technique and Ancillary Testing</vt:lpstr>
      <vt:lpstr>PowerPoint Presentation</vt:lpstr>
      <vt:lpstr>PowerPoint Presentation</vt:lpstr>
      <vt:lpstr>Immunohistochemistry</vt:lpstr>
      <vt:lpstr>Case #1</vt:lpstr>
      <vt:lpstr>PowerPoint Presentation</vt:lpstr>
      <vt:lpstr>Myxoid Tumors of Soft Tissue</vt:lpstr>
      <vt:lpstr>PowerPoint Presentation</vt:lpstr>
      <vt:lpstr>PowerPoint Presentation</vt:lpstr>
      <vt:lpstr>Solitary Fibrous Tumor</vt:lpstr>
      <vt:lpstr>Solitary Fibrous Tumor</vt:lpstr>
      <vt:lpstr>Case #2</vt:lpstr>
      <vt:lpstr>PowerPoint Presentation</vt:lpstr>
      <vt:lpstr>Synovial Sarcoma</vt:lpstr>
      <vt:lpstr>Synovial Sarcoma</vt:lpstr>
      <vt:lpstr>PowerPoint Presentation</vt:lpstr>
      <vt:lpstr>PowerPoint Presentation</vt:lpstr>
      <vt:lpstr>Case #3</vt:lpstr>
      <vt:lpstr>PowerPoint Presentation</vt:lpstr>
      <vt:lpstr>Malignant Peripheral Nerve Sheath </vt:lpstr>
      <vt:lpstr>PowerPoint Presentation</vt:lpstr>
      <vt:lpstr>Loss of H3K27me3</vt:lpstr>
      <vt:lpstr>Conclusion I</vt:lpstr>
      <vt:lpstr>PowerPoint Presentation</vt:lpstr>
      <vt:lpstr>Molecular Genetics</vt:lpstr>
      <vt:lpstr>Molecular Genetics</vt:lpstr>
      <vt:lpstr>Case #4</vt:lpstr>
      <vt:lpstr>PowerPoint Presentation</vt:lpstr>
      <vt:lpstr>PowerPoint Presentation</vt:lpstr>
      <vt:lpstr>MDM2 Gene Locus Amplification</vt:lpstr>
      <vt:lpstr>Case #5</vt:lpstr>
      <vt:lpstr>Additional History</vt:lpstr>
      <vt:lpstr>Dedifferentiated Chondrosarcoma</vt:lpstr>
      <vt:lpstr>Case #6</vt:lpstr>
      <vt:lpstr>PowerPoint Presentation</vt:lpstr>
      <vt:lpstr>PowerPoint Presentation</vt:lpstr>
      <vt:lpstr>Conclusion II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UHHS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Hartle, Angel;Terri Williams</dc:creator>
  <cp:lastModifiedBy>Microsoft Office User</cp:lastModifiedBy>
  <cp:revision>62</cp:revision>
  <dcterms:created xsi:type="dcterms:W3CDTF">2022-12-20T18:45:16Z</dcterms:created>
  <dcterms:modified xsi:type="dcterms:W3CDTF">2024-05-31T20:55:18Z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6AF988B2-E517-417D-B7E0-95B5C43A727C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0x010100421125189A567442979399E20EEB07BC</vt:lpwstr>
  </property>
</Properties>
</file>